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4" r:id="rId1"/>
    <p:sldMasterId id="2147483670" r:id="rId2"/>
  </p:sldMasterIdLst>
  <p:notesMasterIdLst>
    <p:notesMasterId r:id="rId15"/>
  </p:notesMasterIdLst>
  <p:handoutMasterIdLst>
    <p:handoutMasterId r:id="rId16"/>
  </p:handoutMasterIdLst>
  <p:sldIdLst>
    <p:sldId id="281" r:id="rId3"/>
    <p:sldId id="298" r:id="rId4"/>
    <p:sldId id="307" r:id="rId5"/>
    <p:sldId id="309" r:id="rId6"/>
    <p:sldId id="312" r:id="rId7"/>
    <p:sldId id="310" r:id="rId8"/>
    <p:sldId id="311" r:id="rId9"/>
    <p:sldId id="315" r:id="rId10"/>
    <p:sldId id="313" r:id="rId11"/>
    <p:sldId id="314" r:id="rId12"/>
    <p:sldId id="316" r:id="rId13"/>
    <p:sldId id="274" r:id="rId14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mbria Math" panose="02040503050406030204" pitchFamily="18" charset="0"/>
      <p:regular r:id="rId21"/>
    </p:embeddedFont>
    <p:embeddedFont>
      <p:font typeface="SEOULNAMSAN B" panose="02020503020101020101" pitchFamily="18" charset="-127"/>
      <p:regular r:id="rId22"/>
      <p:bold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서울남산체 B" panose="02020503020101020101" pitchFamily="18" charset="-127"/>
      <p:regular r:id="rId26"/>
      <p:bold r:id="rId27"/>
    </p:embeddedFont>
    <p:embeddedFont>
      <p:font typeface="서울남산체 EB" panose="02020503020101020101" pitchFamily="18" charset="-127"/>
      <p:regular r:id="rId28"/>
      <p:bold r:id="rId29"/>
    </p:embeddedFont>
    <p:embeddedFont>
      <p:font typeface="서울남산체 L" panose="02020503020101020101" pitchFamily="18" charset="-127"/>
      <p:regular r:id="rId30"/>
    </p:embeddedFont>
    <p:embeddedFont>
      <p:font typeface="서울남산체 M" panose="02020503020101020101" pitchFamily="18" charset="-127"/>
      <p:regular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  <a:srgbClr val="ED7D31"/>
    <a:srgbClr val="E3D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09" autoAdjust="0"/>
    <p:restoredTop sz="91973" autoAdjust="0"/>
  </p:normalViewPr>
  <p:slideViewPr>
    <p:cSldViewPr snapToGrid="0">
      <p:cViewPr varScale="1">
        <p:scale>
          <a:sx n="104" d="100"/>
          <a:sy n="104" d="100"/>
        </p:scale>
        <p:origin x="596" y="8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2022-10-11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2022-10-11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6903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8386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922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4522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6460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9650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5063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0356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0371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9909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2560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75868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8623390" y="6412231"/>
            <a:ext cx="3568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86B743E8-9D27-4F69-87ED-4623B89CBF9F}" type="slidenum">
              <a:rPr lang="ko-KR" altLang="en-US" sz="2000" smtClean="0">
                <a:solidFill>
                  <a:srgbClr val="2E75B6"/>
                </a:solidFill>
                <a:latin typeface="+mn-lt"/>
              </a:rPr>
              <a:t>‹#›</a:t>
            </a:fld>
            <a:endParaRPr lang="ko-KR" altLang="en-US" sz="2000" dirty="0">
              <a:solidFill>
                <a:srgbClr val="2E75B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03929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논문 리뷰</a:t>
            </a:r>
            <a:br>
              <a:rPr lang="en-US" altLang="ko-KR" sz="48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</a:br>
            <a:r>
              <a:rPr lang="en" altLang="ko-KR" sz="36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Factoring with n+2 clean qubits</a:t>
            </a:r>
            <a:br>
              <a:rPr lang="en" altLang="ko-KR" sz="36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</a:br>
            <a:r>
              <a:rPr lang="en" altLang="ko-KR" sz="36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and n-1 dirty qubits (1)</a:t>
            </a:r>
            <a:endParaRPr lang="ko-KR" altLang="en-US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발표자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양유진</a:t>
            </a:r>
            <a:endParaRPr lang="en-US" altLang="ko-KR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링크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https://youtu.be/zqcKiB_i7wg</a:t>
            </a:r>
            <a:endParaRPr lang="ko-KR" altLang="en-US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104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2. Constructions </a:t>
            </a:r>
            <a:r>
              <a:rPr lang="en-US" altLang="ko-KR" sz="2200" b="1" dirty="0">
                <a:solidFill>
                  <a:prstClr val="black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2.1</a:t>
            </a:r>
            <a:r>
              <a:rPr lang="ko-KR" altLang="en-US" sz="2200" b="1" dirty="0">
                <a:solidFill>
                  <a:prstClr val="black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 </a:t>
            </a:r>
            <a:r>
              <a:rPr lang="en-US" altLang="ko-KR" sz="2200" b="1" dirty="0">
                <a:solidFill>
                  <a:prstClr val="black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Modular Exponentiation</a:t>
            </a:r>
            <a:r>
              <a:rPr lang="ko-KR" altLang="en-US" sz="2200" dirty="0">
                <a:solidFill>
                  <a:prstClr val="black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을 이용한 주기 찾기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2233C8-D6BA-C75B-41CC-28B0CEA6795C}"/>
                  </a:ext>
                </a:extLst>
              </p:cNvPr>
              <p:cNvSpPr txBox="1"/>
              <p:nvPr/>
            </p:nvSpPr>
            <p:spPr>
              <a:xfrm>
                <a:off x="1048512" y="5740700"/>
                <a:ext cx="10079737" cy="888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ct val="150000"/>
                  </a:lnSpc>
                  <a:defRPr/>
                </a:pPr>
                <a:r>
                  <a:rPr lang="ko-KR" altLang="en-US" sz="18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주기 찾기는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800" b="0" i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  <m:t>QFT</m:t>
                        </m:r>
                      </m:e>
                      <m:sup>
                        <m:r>
                          <a:rPr lang="en-US" altLang="ko-KR" sz="18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ko-KR" altLang="en-US" sz="18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를 수행한 직후에 모든 큐비트를 측정하기때문에 </a:t>
                </a:r>
                <a:r>
                  <a:rPr lang="ko-KR" altLang="en-US" sz="1800" dirty="0" err="1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양자푸리에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변환된 대부분의 큐비트는 표시된 것보다 일찍 측정이 가능함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.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2233C8-D6BA-C75B-41CC-28B0CEA67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512" y="5740700"/>
                <a:ext cx="10079737" cy="888705"/>
              </a:xfrm>
              <a:prstGeom prst="rect">
                <a:avLst/>
              </a:prstGeom>
              <a:blipFill>
                <a:blip r:embed="rId3"/>
                <a:stretch>
                  <a:fillRect l="-363" r="-302" b="-102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그룹 17">
            <a:extLst>
              <a:ext uri="{FF2B5EF4-FFF2-40B4-BE49-F238E27FC236}">
                <a16:creationId xmlns:a16="http://schemas.microsoft.com/office/drawing/2014/main" id="{8BDEFE3F-A862-E3A7-DF48-B86E90D088D5}"/>
              </a:ext>
            </a:extLst>
          </p:cNvPr>
          <p:cNvGrpSpPr/>
          <p:nvPr/>
        </p:nvGrpSpPr>
        <p:grpSpPr>
          <a:xfrm>
            <a:off x="1730692" y="1050913"/>
            <a:ext cx="8715375" cy="4587937"/>
            <a:chOff x="1738312" y="969910"/>
            <a:chExt cx="8715375" cy="458793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A0FD5BD-F406-D7E7-1928-BB55BD509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8312" y="969910"/>
              <a:ext cx="8715375" cy="4587937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079F0BB-1FB3-C82A-616B-2102FAB5CA7D}"/>
                </a:ext>
              </a:extLst>
            </p:cNvPr>
            <p:cNvSpPr/>
            <p:nvPr/>
          </p:nvSpPr>
          <p:spPr>
            <a:xfrm>
              <a:off x="3187645" y="3347222"/>
              <a:ext cx="312793" cy="307997"/>
            </a:xfrm>
            <a:prstGeom prst="rect">
              <a:avLst/>
            </a:prstGeom>
            <a:solidFill>
              <a:srgbClr val="2E75B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BDFD9D8-E96E-AEEF-E332-3947E85A3D1C}"/>
                </a:ext>
              </a:extLst>
            </p:cNvPr>
            <p:cNvSpPr/>
            <p:nvPr/>
          </p:nvSpPr>
          <p:spPr>
            <a:xfrm>
              <a:off x="4743395" y="3347221"/>
              <a:ext cx="312793" cy="307997"/>
            </a:xfrm>
            <a:prstGeom prst="rect">
              <a:avLst/>
            </a:prstGeom>
            <a:solidFill>
              <a:srgbClr val="2E75B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8DFC092-9046-E564-8327-18C785730D07}"/>
                </a:ext>
              </a:extLst>
            </p:cNvPr>
            <p:cNvSpPr/>
            <p:nvPr/>
          </p:nvSpPr>
          <p:spPr>
            <a:xfrm>
              <a:off x="6284120" y="3344839"/>
              <a:ext cx="312793" cy="307997"/>
            </a:xfrm>
            <a:prstGeom prst="rect">
              <a:avLst/>
            </a:prstGeom>
            <a:solidFill>
              <a:srgbClr val="2E75B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B77E687-CD21-2324-5B80-71C434C1B0B9}"/>
                </a:ext>
              </a:extLst>
            </p:cNvPr>
            <p:cNvSpPr/>
            <p:nvPr/>
          </p:nvSpPr>
          <p:spPr>
            <a:xfrm>
              <a:off x="7824845" y="3344839"/>
              <a:ext cx="312793" cy="307997"/>
            </a:xfrm>
            <a:prstGeom prst="rect">
              <a:avLst/>
            </a:prstGeom>
            <a:solidFill>
              <a:srgbClr val="2E75B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8E468DF-8112-6EFB-C872-D3567F587E49}"/>
                </a:ext>
              </a:extLst>
            </p:cNvPr>
            <p:cNvSpPr/>
            <p:nvPr/>
          </p:nvSpPr>
          <p:spPr>
            <a:xfrm>
              <a:off x="9574159" y="3344838"/>
              <a:ext cx="312793" cy="307997"/>
            </a:xfrm>
            <a:prstGeom prst="rect">
              <a:avLst/>
            </a:prstGeom>
            <a:solidFill>
              <a:srgbClr val="2E75B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28EF500-C1D1-6F6B-3C98-2B7D4DF2A6CE}"/>
              </a:ext>
            </a:extLst>
          </p:cNvPr>
          <p:cNvSpPr/>
          <p:nvPr/>
        </p:nvSpPr>
        <p:spPr>
          <a:xfrm>
            <a:off x="1142999" y="5719854"/>
            <a:ext cx="9906001" cy="930399"/>
          </a:xfrm>
          <a:prstGeom prst="rect">
            <a:avLst/>
          </a:prstGeom>
          <a:noFill/>
          <a:ln w="19050"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6D30685-7AF5-6C7C-AA87-E4810313E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70" y="1197703"/>
            <a:ext cx="3514725" cy="1247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8D77AE4-E445-E4FA-194E-E06C52CA2EF5}"/>
              </a:ext>
            </a:extLst>
          </p:cNvPr>
          <p:cNvSpPr txBox="1"/>
          <p:nvPr/>
        </p:nvSpPr>
        <p:spPr>
          <a:xfrm>
            <a:off x="1730692" y="2619370"/>
            <a:ext cx="2388687" cy="715089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Hadamard 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게이트는 앞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뒤로 적용되어 있음</a:t>
            </a:r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1E1AC9-A774-9668-54F7-DC39E516DD5C}"/>
              </a:ext>
            </a:extLst>
          </p:cNvPr>
          <p:cNvSpPr/>
          <p:nvPr/>
        </p:nvSpPr>
        <p:spPr>
          <a:xfrm>
            <a:off x="2787107" y="3436091"/>
            <a:ext cx="312793" cy="307997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0DEF9F0-5913-1B5A-EFD8-3EB43F5A8DA0}"/>
              </a:ext>
            </a:extLst>
          </p:cNvPr>
          <p:cNvSpPr/>
          <p:nvPr/>
        </p:nvSpPr>
        <p:spPr>
          <a:xfrm>
            <a:off x="4339535" y="3429000"/>
            <a:ext cx="312793" cy="307997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6B39D5-DA94-F608-B625-F67B2EE2518D}"/>
              </a:ext>
            </a:extLst>
          </p:cNvPr>
          <p:cNvSpPr txBox="1"/>
          <p:nvPr/>
        </p:nvSpPr>
        <p:spPr>
          <a:xfrm>
            <a:off x="4670583" y="2445478"/>
            <a:ext cx="1149668" cy="408623"/>
          </a:xfrm>
          <a:prstGeom prst="roundRect">
            <a:avLst/>
          </a:prstGeom>
          <a:noFill/>
          <a:ln>
            <a:solidFill>
              <a:srgbClr val="ED7D3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X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축 회전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950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2. Constructions </a:t>
            </a:r>
            <a:r>
              <a:rPr lang="en-US" altLang="ko-KR" sz="2200" b="1" dirty="0">
                <a:solidFill>
                  <a:prstClr val="black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2.1</a:t>
            </a:r>
            <a:r>
              <a:rPr lang="ko-KR" altLang="en-US" sz="2200" b="1" dirty="0">
                <a:solidFill>
                  <a:prstClr val="black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 </a:t>
            </a:r>
            <a:r>
              <a:rPr lang="en-US" altLang="ko-KR" sz="2200" b="1" dirty="0">
                <a:solidFill>
                  <a:prstClr val="black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Modular Exponentiation</a:t>
            </a:r>
            <a:r>
              <a:rPr lang="ko-KR" altLang="en-US" sz="2200" dirty="0">
                <a:solidFill>
                  <a:prstClr val="black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을 이용한 주기 찾기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CE02747-27DA-ACBA-2228-1B128499F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043" y="969910"/>
            <a:ext cx="8750808" cy="4346137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5ECD52C-1530-F887-F74B-6817FEE6D598}"/>
              </a:ext>
            </a:extLst>
          </p:cNvPr>
          <p:cNvSpPr/>
          <p:nvPr/>
        </p:nvSpPr>
        <p:spPr>
          <a:xfrm>
            <a:off x="3130812" y="3634757"/>
            <a:ext cx="406391" cy="1158293"/>
          </a:xfrm>
          <a:prstGeom prst="roundRect">
            <a:avLst/>
          </a:prstGeom>
          <a:noFill/>
          <a:ln w="19050">
            <a:solidFill>
              <a:srgbClr val="2E75B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FFB70C-06A1-DA79-9DA1-A3A820B0944E}"/>
              </a:ext>
            </a:extLst>
          </p:cNvPr>
          <p:cNvSpPr txBox="1"/>
          <p:nvPr/>
        </p:nvSpPr>
        <p:spPr>
          <a:xfrm>
            <a:off x="1522494" y="2907448"/>
            <a:ext cx="2982945" cy="408623"/>
          </a:xfrm>
          <a:prstGeom prst="round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>
                <a:solidFill>
                  <a:srgbClr val="2E75B6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bimultiplication</a:t>
            </a:r>
            <a:r>
              <a:rPr lang="en-US" altLang="ko-KR" dirty="0">
                <a:solidFill>
                  <a:srgbClr val="2E75B6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(</a:t>
            </a:r>
            <a:r>
              <a:rPr lang="ko-KR" altLang="en-US" dirty="0">
                <a:solidFill>
                  <a:srgbClr val="2E75B6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이중 곱셈</a:t>
            </a:r>
            <a:r>
              <a:rPr lang="en-US" altLang="ko-KR" dirty="0">
                <a:solidFill>
                  <a:srgbClr val="2E75B6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)</a:t>
            </a:r>
            <a:endParaRPr lang="ko-KR" altLang="en-US" dirty="0">
              <a:solidFill>
                <a:srgbClr val="2E75B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428AB78-4778-265B-9D02-970B696BCC60}"/>
                  </a:ext>
                </a:extLst>
              </p:cNvPr>
              <p:cNvSpPr txBox="1"/>
              <p:nvPr/>
            </p:nvSpPr>
            <p:spPr>
              <a:xfrm>
                <a:off x="411920" y="3576369"/>
                <a:ext cx="25563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서울남산체 M" panose="02020503020101020101" pitchFamily="18" charset="-127"/>
                        </a:rPr>
                        <m:t>𝑛</m:t>
                      </m:r>
                      <m:r>
                        <a:rPr lang="en-US" altLang="ko-KR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서울남산체 M" panose="02020503020101020101" pitchFamily="18" charset="-127"/>
                        </a:rPr>
                        <m:t>=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altLang="ko-K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서울남산체 M" panose="02020503020101020101" pitchFamily="18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서울남산체 M" panose="02020503020101020101" pitchFamily="18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서울남산체 M" panose="02020503020101020101" pitchFamily="18" charset="-127"/>
                                </a:rPr>
                                <m:t>lg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서울남산체 M" panose="02020503020101020101" pitchFamily="18" charset="-127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서울남산체 M" panose="02020503020101020101" pitchFamily="18" charset="-127"/>
                            </a:rPr>
                            <m:t>(</m:t>
                          </m:r>
                          <m:r>
                            <a:rPr lang="en-US" altLang="ko-K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서울남산체 M" panose="02020503020101020101" pitchFamily="18" charset="-127"/>
                            </a:rPr>
                            <m:t>𝑅</m:t>
                          </m:r>
                          <m:r>
                            <a:rPr lang="en-US" altLang="ko-K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서울남산체 M" panose="02020503020101020101" pitchFamily="18" charset="-127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428AB78-4778-265B-9D02-970B696BC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20" y="3576369"/>
                <a:ext cx="2556327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직사각형 24">
            <a:extLst>
              <a:ext uri="{FF2B5EF4-FFF2-40B4-BE49-F238E27FC236}">
                <a16:creationId xmlns:a16="http://schemas.microsoft.com/office/drawing/2014/main" id="{0C4290AD-6C53-B945-5966-049BFE88C932}"/>
              </a:ext>
            </a:extLst>
          </p:cNvPr>
          <p:cNvSpPr/>
          <p:nvPr/>
        </p:nvSpPr>
        <p:spPr>
          <a:xfrm>
            <a:off x="2607563" y="3661949"/>
            <a:ext cx="198120" cy="198173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A1651F6-125D-15AF-F6F6-F215D3766A4B}"/>
                  </a:ext>
                </a:extLst>
              </p:cNvPr>
              <p:cNvSpPr txBox="1"/>
              <p:nvPr/>
            </p:nvSpPr>
            <p:spPr>
              <a:xfrm>
                <a:off x="1155952" y="5980316"/>
                <a:ext cx="9555481" cy="4719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ct val="150000"/>
                  </a:lnSpc>
                  <a:defRPr/>
                </a:pPr>
                <a:r>
                  <a:rPr lang="en-US" altLang="ko-KR" sz="18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work register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를 폐기하는 대신 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dirty </a:t>
                </a:r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ancilla register</a:t>
                </a:r>
                <a:r>
                  <a:rPr lang="ko-KR" altLang="en-US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를 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폐기하는 상수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𝐴</m:t>
                    </m:r>
                  </m:oMath>
                </a14:m>
                <a:r>
                  <a:rPr lang="ko-KR" altLang="en-US" sz="18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의 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inverse 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상수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</m:ctrlPr>
                      </m:sSupPr>
                      <m:e>
                        <m:r>
                          <a:rPr lang="en-US" altLang="ko-KR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  <m:t>𝐴</m:t>
                        </m:r>
                      </m:e>
                      <m:sup>
                        <m:r>
                          <a:rPr lang="en-US" altLang="ko-KR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ko-KR" altLang="en-US" sz="18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곱함</a:t>
                </a:r>
                <a:endParaRPr lang="en-US" altLang="ko-KR" sz="1800" dirty="0">
                  <a:solidFill>
                    <a:prstClr val="black"/>
                  </a:solidFill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A1651F6-125D-15AF-F6F6-F215D3766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952" y="5980316"/>
                <a:ext cx="9555481" cy="471924"/>
              </a:xfrm>
              <a:prstGeom prst="rect">
                <a:avLst/>
              </a:prstGeom>
              <a:blipFill>
                <a:blip r:embed="rId5"/>
                <a:stretch>
                  <a:fillRect l="-574" r="-574" b="-220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직사각형 27">
            <a:extLst>
              <a:ext uri="{FF2B5EF4-FFF2-40B4-BE49-F238E27FC236}">
                <a16:creationId xmlns:a16="http://schemas.microsoft.com/office/drawing/2014/main" id="{BC68C48F-E6D8-C122-198D-166F4C9C7147}"/>
              </a:ext>
            </a:extLst>
          </p:cNvPr>
          <p:cNvSpPr/>
          <p:nvPr/>
        </p:nvSpPr>
        <p:spPr>
          <a:xfrm>
            <a:off x="9185855" y="3696979"/>
            <a:ext cx="312793" cy="307997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2499F05-F76E-EDE9-E284-E5941BA6459C}"/>
              </a:ext>
            </a:extLst>
          </p:cNvPr>
          <p:cNvGrpSpPr/>
          <p:nvPr/>
        </p:nvGrpSpPr>
        <p:grpSpPr>
          <a:xfrm>
            <a:off x="1133853" y="5291411"/>
            <a:ext cx="9555481" cy="473206"/>
            <a:chOff x="896111" y="6351446"/>
            <a:chExt cx="9555481" cy="4732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DAF39C5-6C11-45C8-ABD9-0BBA86939E04}"/>
                </a:ext>
              </a:extLst>
            </p:cNvPr>
            <p:cNvSpPr txBox="1"/>
            <p:nvPr/>
          </p:nvSpPr>
          <p:spPr>
            <a:xfrm>
              <a:off x="896111" y="6351446"/>
              <a:ext cx="9555480" cy="4732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en-US" altLang="ko-KR" sz="1800" dirty="0">
                  <a:solidFill>
                    <a:prstClr val="black"/>
                  </a:solidFill>
                  <a:latin typeface="서울남산체 M" panose="02020503020101020101" pitchFamily="18" charset="-127"/>
                  <a:ea typeface="서울남산체 M" panose="02020503020101020101" pitchFamily="18" charset="-127"/>
                </a:rPr>
                <a:t>dirty register</a:t>
              </a:r>
              <a:r>
                <a:rPr lang="ko-KR" altLang="en-US" sz="1800" dirty="0">
                  <a:solidFill>
                    <a:prstClr val="black"/>
                  </a:solidFill>
                  <a:latin typeface="서울남산체 M" panose="02020503020101020101" pitchFamily="18" charset="-127"/>
                  <a:ea typeface="서울남산체 M" panose="02020503020101020101" pitchFamily="18" charset="-127"/>
                </a:rPr>
                <a:t>의 원래 값을 복원하는 데 필요한 수정 요소를 복구하기 위하여 </a:t>
              </a:r>
              <a:r>
                <a:rPr lang="en-US" altLang="ko-KR" sz="1800" dirty="0">
                  <a:solidFill>
                    <a:prstClr val="black"/>
                  </a:solidFill>
                  <a:latin typeface="서울남산체 M" panose="02020503020101020101" pitchFamily="18" charset="-127"/>
                  <a:ea typeface="서울남산체 M" panose="02020503020101020101" pitchFamily="18" charset="-127"/>
                </a:rPr>
                <a:t>work register</a:t>
              </a:r>
              <a:r>
                <a:rPr lang="ko-KR" altLang="en-US" sz="1800" dirty="0">
                  <a:solidFill>
                    <a:prstClr val="black"/>
                  </a:solidFill>
                  <a:latin typeface="서울남산체 M" panose="02020503020101020101" pitchFamily="18" charset="-127"/>
                  <a:ea typeface="서울남산체 M" panose="02020503020101020101" pitchFamily="18" charset="-127"/>
                </a:rPr>
                <a:t>를 측정</a:t>
              </a:r>
              <a:endParaRPr lang="en-US" altLang="ko-KR" sz="18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717FD7C-680C-67C3-4096-167692221A8F}"/>
                </a:ext>
              </a:extLst>
            </p:cNvPr>
            <p:cNvSpPr/>
            <p:nvPr/>
          </p:nvSpPr>
          <p:spPr>
            <a:xfrm>
              <a:off x="896111" y="6391462"/>
              <a:ext cx="9555481" cy="41421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F1AAFE-D84F-B107-984E-348587F0CC1D}"/>
              </a:ext>
            </a:extLst>
          </p:cNvPr>
          <p:cNvSpPr/>
          <p:nvPr/>
        </p:nvSpPr>
        <p:spPr>
          <a:xfrm>
            <a:off x="1114803" y="6039591"/>
            <a:ext cx="9637780" cy="41421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A507538-F4CC-2DA7-8C27-6A305AAE234F}"/>
              </a:ext>
            </a:extLst>
          </p:cNvPr>
          <p:cNvSpPr/>
          <p:nvPr/>
        </p:nvSpPr>
        <p:spPr>
          <a:xfrm>
            <a:off x="10168644" y="3643671"/>
            <a:ext cx="406391" cy="1158293"/>
          </a:xfrm>
          <a:prstGeom prst="roundRect">
            <a:avLst/>
          </a:prstGeom>
          <a:noFill/>
          <a:ln w="190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9582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87F363F-CAD5-4060-8199-F4BDFB1EEF4E}"/>
              </a:ext>
            </a:extLst>
          </p:cNvPr>
          <p:cNvSpPr/>
          <p:nvPr/>
        </p:nvSpPr>
        <p:spPr>
          <a:xfrm>
            <a:off x="2534733" y="2756916"/>
            <a:ext cx="7702296" cy="1344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서울남산체 EB" panose="02020503020101020101" pitchFamily="18" charset="-127"/>
              <a:ea typeface="서울남산체 EB" panose="02020503020101020101" pitchFamily="18" charset="-127"/>
              <a:cs typeface="+mn-cs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AE01FEB-F256-4C9D-B2A8-BC59F9BC6453}"/>
              </a:ext>
            </a:extLst>
          </p:cNvPr>
          <p:cNvSpPr txBox="1">
            <a:spLocks/>
          </p:cNvSpPr>
          <p:nvPr/>
        </p:nvSpPr>
        <p:spPr>
          <a:xfrm>
            <a:off x="4096181" y="2913887"/>
            <a:ext cx="4579400" cy="180393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034499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0. Objective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E1012F-9D12-2F81-1E23-497BE6673113}"/>
              </a:ext>
            </a:extLst>
          </p:cNvPr>
          <p:cNvSpPr txBox="1"/>
          <p:nvPr/>
        </p:nvSpPr>
        <p:spPr>
          <a:xfrm>
            <a:off x="1382535" y="2547890"/>
            <a:ext cx="9426930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sz="2400" dirty="0">
                <a:solidFill>
                  <a:srgbClr val="2E75B6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dirty ancilla qubit</a:t>
            </a:r>
            <a:r>
              <a:rPr lang="en-US" altLang="ko-KR" sz="24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</a:t>
            </a:r>
            <a:r>
              <a:rPr lang="ko-KR" altLang="en-US" sz="24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만 사용하여 </a:t>
            </a:r>
            <a:r>
              <a:rPr lang="ko-KR" altLang="en-US" sz="2400" dirty="0">
                <a:solidFill>
                  <a:srgbClr val="2E75B6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다양한 산술 연산을 사용하는 방법</a:t>
            </a:r>
            <a:r>
              <a:rPr lang="ko-KR" altLang="en-US" sz="24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과 </a:t>
            </a:r>
            <a:r>
              <a:rPr lang="ko-KR" altLang="en-US" sz="2400" dirty="0">
                <a:solidFill>
                  <a:srgbClr val="2E75B6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다양한 기술 </a:t>
            </a:r>
            <a:r>
              <a:rPr lang="ko-KR" altLang="en-US" sz="24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살펴보기</a:t>
            </a:r>
            <a:endParaRPr lang="en-US" altLang="ko-KR" sz="2400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24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위 방법을 </a:t>
            </a:r>
            <a:r>
              <a:rPr lang="en" altLang="ko-KR" sz="2400" dirty="0">
                <a:solidFill>
                  <a:srgbClr val="2E75B6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Shor </a:t>
            </a:r>
            <a:r>
              <a:rPr lang="ko-KR" altLang="en-US" sz="2400" dirty="0">
                <a:solidFill>
                  <a:srgbClr val="2E75B6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알고리즘</a:t>
            </a:r>
            <a:r>
              <a:rPr lang="ko-KR" altLang="en-US" sz="24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에 적용하여 </a:t>
            </a:r>
            <a:r>
              <a:rPr lang="en" altLang="ko-KR" sz="24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clan qubit </a:t>
            </a:r>
            <a:r>
              <a:rPr lang="ko-KR" altLang="en-US" sz="24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수를 </a:t>
            </a:r>
            <a:r>
              <a:rPr lang="en-US" altLang="ko-KR" sz="24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1.5</a:t>
            </a:r>
            <a:r>
              <a:rPr lang="en" altLang="ko-KR" sz="24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n + O(1)</a:t>
            </a:r>
            <a:r>
              <a:rPr lang="ko-KR" altLang="en-US" sz="24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에서 </a:t>
            </a:r>
            <a:r>
              <a:rPr lang="en" altLang="ko-KR" sz="24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n + 2</a:t>
            </a:r>
            <a:r>
              <a:rPr lang="ko-KR" altLang="en-US" sz="2400" dirty="0" err="1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으로</a:t>
            </a:r>
            <a:r>
              <a:rPr lang="ko-KR" altLang="en-US" sz="24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줄이기</a:t>
            </a:r>
          </a:p>
        </p:txBody>
      </p:sp>
    </p:spTree>
    <p:extLst>
      <p:ext uri="{BB962C8B-B14F-4D97-AF65-F5344CB8AC3E}">
        <p14:creationId xmlns:p14="http://schemas.microsoft.com/office/powerpoint/2010/main" val="1865884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1. Introduction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9387CB-2DDD-9597-6789-EC395AD4F9DE}"/>
              </a:ext>
            </a:extLst>
          </p:cNvPr>
          <p:cNvSpPr txBox="1"/>
          <p:nvPr/>
        </p:nvSpPr>
        <p:spPr>
          <a:xfrm>
            <a:off x="411920" y="1071845"/>
            <a:ext cx="83401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oulNamsan B" panose="02020603020101020101" pitchFamily="18" charset="-127"/>
                <a:ea typeface="SeoulNamsan B" panose="02020603020101020101" pitchFamily="18" charset="-127"/>
              </a:rPr>
              <a:t>1)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oulNamsan B" panose="02020603020101020101" pitchFamily="18" charset="-127"/>
                <a:ea typeface="SeoulNamsan B" panose="02020603020101020101" pitchFamily="18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Ancilla qubit</a:t>
            </a:r>
            <a:r>
              <a:rPr lang="ko-KR" altLang="en-US" sz="2800" b="1" dirty="0">
                <a:solidFill>
                  <a:prstClr val="black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 이란</a:t>
            </a:r>
            <a:r>
              <a:rPr lang="en-US" altLang="ko-KR" sz="2800" b="1" dirty="0">
                <a:solidFill>
                  <a:prstClr val="black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?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oulNamsan B" panose="02020603020101020101" pitchFamily="18" charset="-127"/>
              <a:ea typeface="SeoulNamsan B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963F47-2770-EFF5-6939-2D3FE17F2886}"/>
              </a:ext>
            </a:extLst>
          </p:cNvPr>
          <p:cNvSpPr txBox="1"/>
          <p:nvPr/>
        </p:nvSpPr>
        <p:spPr>
          <a:xfrm>
            <a:off x="688620" y="1603947"/>
            <a:ext cx="10814760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24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임시작업공간 회로에서 사용할 수 있는 추가적인 </a:t>
            </a:r>
            <a:r>
              <a:rPr lang="en-US" altLang="ko-KR" sz="24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qubit</a:t>
            </a:r>
          </a:p>
          <a:p>
            <a:pPr marL="285750" lvl="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sz="24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clean qubit, dirty qubit</a:t>
            </a:r>
            <a:r>
              <a:rPr lang="ko-KR" altLang="en-US" sz="24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로 나뉨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EBEB04-0AFE-CD44-1237-E5A575094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922" y="2844778"/>
            <a:ext cx="38100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CE52D7-B3C2-6FED-2E3D-310368CBF226}"/>
              </a:ext>
            </a:extLst>
          </p:cNvPr>
          <p:cNvSpPr txBox="1"/>
          <p:nvPr/>
        </p:nvSpPr>
        <p:spPr>
          <a:xfrm>
            <a:off x="2732315" y="6280003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(</a:t>
            </a:r>
            <a:r>
              <a:rPr lang="ko-Kore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출처</a:t>
            </a:r>
            <a:r>
              <a:rPr lang="en-US" altLang="ko-Kore-KR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:</a:t>
            </a:r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ko-Kore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https://en.wikipedia.org/wiki/Ancilla_bit</a:t>
            </a:r>
            <a:r>
              <a:rPr lang="en-US" altLang="ko-Kore-KR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)</a:t>
            </a:r>
            <a:endParaRPr lang="ko-Kore-KR" altLang="en-US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DC366E-CEA0-E416-9FDD-DD71536E2F74}"/>
              </a:ext>
            </a:extLst>
          </p:cNvPr>
          <p:cNvSpPr txBox="1"/>
          <p:nvPr/>
        </p:nvSpPr>
        <p:spPr>
          <a:xfrm>
            <a:off x="2732315" y="5939825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[</a:t>
            </a:r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그림</a:t>
            </a:r>
            <a:r>
              <a:rPr lang="en-US" altLang="ko-KR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1] Ancilla qubit</a:t>
            </a:r>
            <a:endParaRPr lang="ko-Kore-KR" altLang="en-US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4676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30655014-8120-E63B-0FB3-ECCB1A181A5D}"/>
              </a:ext>
            </a:extLst>
          </p:cNvPr>
          <p:cNvSpPr txBox="1"/>
          <p:nvPr/>
        </p:nvSpPr>
        <p:spPr>
          <a:xfrm>
            <a:off x="1368070" y="2130997"/>
            <a:ext cx="10049230" cy="2823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회로가 끝나기 전에 복원되어야 하는 알려지지 않은 상태의 추가적인 </a:t>
            </a:r>
            <a:r>
              <a:rPr lang="en-US" altLang="ko-KR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qubit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회로의 다른 부분에서 사용된 </a:t>
            </a:r>
            <a:r>
              <a:rPr lang="en-US" altLang="ko-KR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dirty qubit</a:t>
            </a:r>
            <a:r>
              <a:rPr lang="ko-KR" altLang="en-US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를 빌릴 수 있음</a:t>
            </a:r>
            <a:endParaRPr lang="en-US" altLang="ko-KR" sz="2000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→ 좁은 공간적 제약이 있거나</a:t>
            </a:r>
            <a:r>
              <a:rPr lang="en-US" altLang="ko-KR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,</a:t>
            </a:r>
            <a:r>
              <a:rPr lang="ko-KR" altLang="en-US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다른 보조장치가 너무 멀리 있어서 </a:t>
            </a:r>
            <a:r>
              <a:rPr lang="en-US" altLang="ko-KR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qubit</a:t>
            </a:r>
            <a:r>
              <a:rPr lang="ko-KR" altLang="en-US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을 획득하기 쉽지 않은</a:t>
            </a:r>
            <a:endParaRPr lang="en-US" altLang="ko-KR" sz="2000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  </a:t>
            </a:r>
            <a:r>
              <a:rPr lang="ko-KR" altLang="en-US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회로 토폴로지에 적용하기 쉬움</a:t>
            </a:r>
            <a:endParaRPr lang="en-US" altLang="ko-KR" sz="2000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marL="285750" lvl="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임시적으로 사용하지 않는 </a:t>
            </a:r>
            <a:r>
              <a:rPr lang="en-US" altLang="ko-KR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qubit</a:t>
            </a:r>
            <a:r>
              <a:rPr lang="ko-KR" altLang="en-US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는 빌릴 수 있는 </a:t>
            </a:r>
            <a:r>
              <a:rPr lang="en-US" altLang="ko-KR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dirty qubit</a:t>
            </a:r>
            <a:r>
              <a:rPr lang="ko-KR" altLang="en-US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임</a:t>
            </a:r>
            <a:r>
              <a:rPr lang="en-US" altLang="ko-KR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→ </a:t>
            </a:r>
            <a:r>
              <a:rPr lang="en-US" altLang="ko-KR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dirty qubit</a:t>
            </a:r>
            <a:r>
              <a:rPr lang="ko-KR" altLang="en-US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≻ </a:t>
            </a:r>
            <a:r>
              <a:rPr lang="en-US" altLang="ko-KR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clean qubit</a:t>
            </a:r>
            <a:endParaRPr lang="ko-KR" altLang="en-US" sz="2000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1. Introduction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9387CB-2DDD-9597-6789-EC395AD4F9DE}"/>
              </a:ext>
            </a:extLst>
          </p:cNvPr>
          <p:cNvSpPr txBox="1"/>
          <p:nvPr/>
        </p:nvSpPr>
        <p:spPr>
          <a:xfrm>
            <a:off x="1091370" y="1598895"/>
            <a:ext cx="83401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oulNamsan B" panose="02020603020101020101" pitchFamily="18" charset="-127"/>
                <a:ea typeface="SeoulNamsan B" panose="02020603020101020101" pitchFamily="18" charset="-127"/>
              </a:rPr>
              <a:t>dirty qubit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oulNamsan B" panose="02020603020101020101" pitchFamily="18" charset="-127"/>
              <a:ea typeface="SeoulNamsan B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D9A136-1BA6-22B3-F0F7-4614F03473EE}"/>
              </a:ext>
            </a:extLst>
          </p:cNvPr>
          <p:cNvSpPr txBox="1"/>
          <p:nvPr/>
        </p:nvSpPr>
        <p:spPr>
          <a:xfrm>
            <a:off x="1091370" y="5135514"/>
            <a:ext cx="83401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oulNamsan B" panose="02020603020101020101" pitchFamily="18" charset="-127"/>
                <a:ea typeface="SeoulNamsan B" panose="02020603020101020101" pitchFamily="18" charset="-127"/>
              </a:rPr>
              <a:t>clean qubit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oulNamsan B" panose="02020603020101020101" pitchFamily="18" charset="-127"/>
              <a:ea typeface="SeoulNamsan B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F14FCA-338B-9675-511D-4BD7DE422AB3}"/>
              </a:ext>
            </a:extLst>
          </p:cNvPr>
          <p:cNvSpPr txBox="1"/>
          <p:nvPr/>
        </p:nvSpPr>
        <p:spPr>
          <a:xfrm>
            <a:off x="1418870" y="5658734"/>
            <a:ext cx="8125180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알려진 상태의 추가적인 </a:t>
            </a:r>
            <a:r>
              <a:rPr lang="en-US" altLang="ko-KR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qubit</a:t>
            </a:r>
          </a:p>
          <a:p>
            <a:pPr marL="285750" lvl="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회로를 압축적으로 만들어주기 때문에 일반적으로 </a:t>
            </a:r>
            <a:r>
              <a:rPr lang="ko-KR" altLang="en-US" sz="2000" b="1" dirty="0" err="1">
                <a:solidFill>
                  <a:srgbClr val="2E75B6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가치있게</a:t>
            </a:r>
            <a:r>
              <a:rPr lang="ko-KR" altLang="en-US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</a:t>
            </a:r>
            <a:r>
              <a:rPr lang="ko-KR" altLang="en-US" sz="2000" dirty="0" err="1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여겨짐</a:t>
            </a:r>
            <a:endParaRPr lang="ko-KR" altLang="en-US" sz="2000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DA333406-AB33-219A-58CA-D0D1A68A5AAB}"/>
              </a:ext>
            </a:extLst>
          </p:cNvPr>
          <p:cNvCxnSpPr>
            <a:cxnSpLocks/>
            <a:stCxn id="13" idx="1"/>
            <a:endCxn id="3" idx="1"/>
          </p:cNvCxnSpPr>
          <p:nvPr/>
        </p:nvCxnSpPr>
        <p:spPr>
          <a:xfrm rot="10800000" flipV="1">
            <a:off x="1091370" y="1860504"/>
            <a:ext cx="12700" cy="3536619"/>
          </a:xfrm>
          <a:prstGeom prst="bentConnector3">
            <a:avLst>
              <a:gd name="adj1" fmla="val 360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D743B3B-11DE-B062-FB91-C87C09857209}"/>
              </a:ext>
            </a:extLst>
          </p:cNvPr>
          <p:cNvSpPr txBox="1"/>
          <p:nvPr/>
        </p:nvSpPr>
        <p:spPr>
          <a:xfrm>
            <a:off x="411920" y="1071845"/>
            <a:ext cx="83401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n-cs"/>
              </a:rPr>
              <a:t>2)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n-cs"/>
              </a:rPr>
              <a:t>dirty qubit vs clean qubit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oulNamsan B" panose="02020603020101020101" pitchFamily="18" charset="-127"/>
              <a:ea typeface="SeoulNamsan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9617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1. Introduction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14A810-8F20-6E71-B4A5-6FADC59F2966}"/>
              </a:ext>
            </a:extLst>
          </p:cNvPr>
          <p:cNvSpPr txBox="1"/>
          <p:nvPr/>
        </p:nvSpPr>
        <p:spPr>
          <a:xfrm>
            <a:off x="714020" y="1697000"/>
            <a:ext cx="10049230" cy="1900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지수 시간이 걸리는 </a:t>
            </a:r>
            <a:r>
              <a:rPr lang="ko-KR" altLang="en-US" sz="2000" dirty="0">
                <a:solidFill>
                  <a:srgbClr val="2E75B6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인수 분해 문제</a:t>
            </a:r>
            <a:r>
              <a:rPr lang="ko-KR" altLang="en-US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와 </a:t>
            </a:r>
            <a:r>
              <a:rPr lang="ko-KR" altLang="en-US" sz="2000" dirty="0">
                <a:solidFill>
                  <a:srgbClr val="2E75B6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이산 대수 문제</a:t>
            </a:r>
            <a:r>
              <a:rPr lang="ko-KR" altLang="en-US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를 다항 시간 내에 풀 수 있게 도와주는 양자 알고리즘</a:t>
            </a:r>
            <a:endParaRPr lang="en-US" altLang="ko-KR" sz="2000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marL="285750" lvl="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2000" dirty="0">
                <a:solidFill>
                  <a:srgbClr val="2E75B6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두 난제</a:t>
            </a:r>
            <a:r>
              <a:rPr lang="ko-KR" altLang="en-US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는 공개키 암호 </a:t>
            </a:r>
            <a:r>
              <a:rPr lang="en-US" altLang="ko-KR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RSA, ECC</a:t>
            </a:r>
            <a:r>
              <a:rPr lang="ko-KR" altLang="en-US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가 기반하는 난제임 </a:t>
            </a:r>
            <a:r>
              <a:rPr lang="ko-KR" altLang="en-US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→ 공개키 암호에 보안적 위협이 됨</a:t>
            </a:r>
            <a:endParaRPr lang="en-US" altLang="ko-KR" sz="2000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marL="285750" lvl="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인수분해 문제를 </a:t>
            </a:r>
            <a:r>
              <a:rPr lang="ko-KR" altLang="en-US" sz="2000" dirty="0" err="1">
                <a:solidFill>
                  <a:srgbClr val="FF0000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주기찾기</a:t>
            </a:r>
            <a:r>
              <a:rPr lang="ko-KR" altLang="en-US" sz="2000" dirty="0">
                <a:solidFill>
                  <a:srgbClr val="FF0000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문제로 바꾼</a:t>
            </a:r>
            <a:r>
              <a:rPr lang="ko-KR" altLang="en-US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후 </a:t>
            </a:r>
            <a:r>
              <a:rPr lang="ko-KR" altLang="en-US" sz="2000" dirty="0">
                <a:solidFill>
                  <a:srgbClr val="ED7D31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푸리에 변환을 적용</a:t>
            </a:r>
            <a:r>
              <a:rPr lang="ko-KR" altLang="en-US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하여 답을 찾음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9A0968-F738-ECDE-DBD1-9D81D24F70FF}"/>
              </a:ext>
            </a:extLst>
          </p:cNvPr>
          <p:cNvSpPr txBox="1"/>
          <p:nvPr/>
        </p:nvSpPr>
        <p:spPr>
          <a:xfrm>
            <a:off x="411920" y="1071845"/>
            <a:ext cx="83401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n-cs"/>
              </a:rPr>
              <a:t>3)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n-cs"/>
              </a:rPr>
              <a:t>Shor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n-cs"/>
              </a:rPr>
              <a:t>알고리즘이란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n-cs"/>
              </a:rPr>
              <a:t>?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oulNamsan B" panose="02020603020101020101" pitchFamily="18" charset="-127"/>
              <a:ea typeface="SeoulNamsan 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3084AB-CE79-B757-32AF-874DB0B6DB4E}"/>
              </a:ext>
            </a:extLst>
          </p:cNvPr>
          <p:cNvSpPr txBox="1"/>
          <p:nvPr/>
        </p:nvSpPr>
        <p:spPr>
          <a:xfrm>
            <a:off x="5550730" y="3948307"/>
            <a:ext cx="274237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800" dirty="0">
                <a:solidFill>
                  <a:srgbClr val="FF0000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(1) </a:t>
            </a:r>
            <a:r>
              <a:rPr lang="ko-KR" altLang="en-US" sz="1800" dirty="0">
                <a:solidFill>
                  <a:srgbClr val="FF0000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주기 찾기 문제로 바꿈</a:t>
            </a:r>
            <a:endParaRPr lang="en-US" altLang="ko-KR" sz="1800" dirty="0">
              <a:solidFill>
                <a:srgbClr val="FF0000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DFED6B-13C3-A91E-5D66-05DDB8DC0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538" y="4472736"/>
            <a:ext cx="6486525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D487F6-1255-CA9F-FF46-5ADCEDD0C5A9}"/>
              </a:ext>
            </a:extLst>
          </p:cNvPr>
          <p:cNvSpPr txBox="1"/>
          <p:nvPr/>
        </p:nvSpPr>
        <p:spPr>
          <a:xfrm>
            <a:off x="7303330" y="5041076"/>
            <a:ext cx="412032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800" dirty="0">
                <a:solidFill>
                  <a:srgbClr val="ED7D31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(2) </a:t>
            </a:r>
            <a:r>
              <a:rPr lang="ko-KR" altLang="en-US" sz="1800" dirty="0">
                <a:solidFill>
                  <a:srgbClr val="ED7D31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양자 푸리에 변환 적용</a:t>
            </a:r>
            <a:r>
              <a:rPr lang="en-US" altLang="ko-KR" dirty="0">
                <a:solidFill>
                  <a:srgbClr val="ED7D31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</a:t>
            </a:r>
            <a:r>
              <a:rPr lang="ko-KR" altLang="en-US" dirty="0">
                <a:solidFill>
                  <a:srgbClr val="ED7D31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→ 주기 찾음</a:t>
            </a:r>
            <a:endParaRPr lang="en-US" altLang="ko-KR" sz="1800" dirty="0">
              <a:solidFill>
                <a:srgbClr val="ED7D31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BC84659-8306-95D1-D683-A2B28D1954CF}"/>
              </a:ext>
            </a:extLst>
          </p:cNvPr>
          <p:cNvSpPr/>
          <p:nvPr/>
        </p:nvSpPr>
        <p:spPr>
          <a:xfrm>
            <a:off x="7366830" y="4507822"/>
            <a:ext cx="1515233" cy="622978"/>
          </a:xfrm>
          <a:prstGeom prst="roundRect">
            <a:avLst/>
          </a:prstGeom>
          <a:noFill/>
          <a:ln w="19050">
            <a:solidFill>
              <a:srgbClr val="ED7D3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A743BF-C63D-A0DD-E258-4D2FF065497A}"/>
              </a:ext>
            </a:extLst>
          </p:cNvPr>
          <p:cNvSpPr txBox="1"/>
          <p:nvPr/>
        </p:nvSpPr>
        <p:spPr>
          <a:xfrm>
            <a:off x="2236788" y="6496364"/>
            <a:ext cx="81674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(</a:t>
            </a:r>
            <a:r>
              <a:rPr lang="ko-Kore-KR" altLang="en-US" sz="1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출처</a:t>
            </a:r>
            <a:r>
              <a:rPr lang="en-US" altLang="ko-Kore-KR" sz="1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:</a:t>
            </a:r>
            <a:r>
              <a:rPr lang="ko-KR" altLang="en-US" sz="1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en-US" altLang="en-US" sz="1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https://hiqsimulator.readthedocs.io/en/latest/examples/examples.ShorAlgorithm.html</a:t>
            </a:r>
            <a:r>
              <a:rPr lang="en-US" altLang="ko-Kore-KR" sz="1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)</a:t>
            </a:r>
            <a:endParaRPr lang="ko-Kore-KR" altLang="en-US" sz="1400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2BF537-5541-C835-EDDB-8478D61363BD}"/>
              </a:ext>
            </a:extLst>
          </p:cNvPr>
          <p:cNvSpPr txBox="1"/>
          <p:nvPr/>
        </p:nvSpPr>
        <p:spPr>
          <a:xfrm>
            <a:off x="3256190" y="6148490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[</a:t>
            </a:r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그림</a:t>
            </a:r>
            <a:r>
              <a:rPr lang="en-US" altLang="ko-KR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2] Shor </a:t>
            </a:r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알고리즘 양자 회로도</a:t>
            </a:r>
            <a:endParaRPr lang="ko-Kore-KR" altLang="en-US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5881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2. Constructions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F14FCA-338B-9675-511D-4BD7DE422AB3}"/>
              </a:ext>
            </a:extLst>
          </p:cNvPr>
          <p:cNvSpPr txBox="1"/>
          <p:nvPr/>
        </p:nvSpPr>
        <p:spPr>
          <a:xfrm>
            <a:off x="411920" y="2683041"/>
            <a:ext cx="9738080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sz="24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Shor </a:t>
            </a:r>
            <a:r>
              <a:rPr lang="ko-KR" altLang="en-US" sz="24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알고리즘의 주기 찾기 단계를 일정한 크기의 게이트로 축소하는 데는 많은 회로 구성이 사용됨</a:t>
            </a:r>
            <a:r>
              <a:rPr lang="en-US" altLang="ko-KR" sz="24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3A23C1-768B-B432-5089-2EAAC5226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7187" y="1113053"/>
            <a:ext cx="1584155" cy="5537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AB2113-35EB-C5A2-1F67-23FB3EC6AE6B}"/>
              </a:ext>
            </a:extLst>
          </p:cNvPr>
          <p:cNvSpPr txBox="1"/>
          <p:nvPr/>
        </p:nvSpPr>
        <p:spPr>
          <a:xfrm>
            <a:off x="2277471" y="4282944"/>
            <a:ext cx="7743826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ore-KR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[</a:t>
            </a:r>
            <a:r>
              <a:rPr lang="ko-KR" altLang="en-US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그림</a:t>
            </a:r>
            <a:r>
              <a:rPr lang="en-US" altLang="ko-KR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3] 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주기 찾기 단계 크기 축소에 사용되는 다양한 작업의 개요와 수행 경로 </a:t>
            </a:r>
            <a:r>
              <a:rPr lang="ko-KR" altLang="ko-KR" sz="1800" kern="1200" dirty="0">
                <a:solidFill>
                  <a:srgbClr val="000000"/>
                </a:solidFill>
                <a:effectLst/>
                <a:latin typeface="서울남산체 L" panose="02020503020101020101" pitchFamily="18" charset="-127"/>
                <a:ea typeface="서울남산체 L" panose="02020503020101020101" pitchFamily="18" charset="-127"/>
              </a:rPr>
              <a:t>→ </a:t>
            </a:r>
            <a:endParaRPr lang="ko-KR" altLang="en-US" sz="1800" dirty="0">
              <a:solidFill>
                <a:prstClr val="black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46AEE96-46ED-1353-D548-10188E35CCED}"/>
              </a:ext>
            </a:extLst>
          </p:cNvPr>
          <p:cNvSpPr/>
          <p:nvPr/>
        </p:nvSpPr>
        <p:spPr>
          <a:xfrm>
            <a:off x="10778308" y="1136865"/>
            <a:ext cx="746942" cy="191873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508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478D8910-DCA6-50A5-EF3B-AA94ECDDBEBA}"/>
              </a:ext>
            </a:extLst>
          </p:cNvPr>
          <p:cNvSpPr/>
          <p:nvPr/>
        </p:nvSpPr>
        <p:spPr>
          <a:xfrm>
            <a:off x="1063625" y="1614364"/>
            <a:ext cx="2122096" cy="430590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2. Constructions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AB2113-35EB-C5A2-1F67-23FB3EC6AE6B}"/>
                  </a:ext>
                </a:extLst>
              </p:cNvPr>
              <p:cNvSpPr txBox="1"/>
              <p:nvPr/>
            </p:nvSpPr>
            <p:spPr>
              <a:xfrm>
                <a:off x="1416050" y="2331620"/>
                <a:ext cx="9058275" cy="4719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defRPr/>
                </a:pPr>
                <a:r>
                  <a:rPr lang="ko-KR" altLang="en-US" sz="18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정수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𝑏</m:t>
                    </m:r>
                  </m:oMath>
                </a14:m>
                <a:r>
                  <a:rPr lang="en-US" altLang="ko-KR" sz="18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(</a:t>
                </a:r>
                <a:r>
                  <a:rPr lang="ko-KR" altLang="en-US" dirty="0" err="1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밑수</a:t>
                </a:r>
                <a:r>
                  <a:rPr lang="en-US" altLang="ko-KR" sz="12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base</a:t>
                </a:r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)</a:t>
                </a:r>
                <a:r>
                  <a:rPr lang="ko-KR" altLang="en-US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를 지수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𝑒</m:t>
                    </m:r>
                  </m:oMath>
                </a14:m>
                <a:r>
                  <a:rPr lang="ko-KR" altLang="en-US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의 거듭 제곱으로 올리고 양의 정수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𝑚</m:t>
                    </m:r>
                  </m:oMath>
                </a14:m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(</a:t>
                </a:r>
                <a:r>
                  <a:rPr lang="ko-KR" altLang="en-US" dirty="0" err="1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모듈러스</a:t>
                </a:r>
                <a:r>
                  <a:rPr lang="en-US" altLang="ko-KR" sz="12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modulus</a:t>
                </a:r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)</a:t>
                </a:r>
                <a:r>
                  <a:rPr lang="ko-KR" altLang="en-US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로 나눈 나머지</a:t>
                </a:r>
                <a:endParaRPr lang="en-US" altLang="ko-KR" dirty="0">
                  <a:solidFill>
                    <a:prstClr val="black"/>
                  </a:solidFill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AB2113-35EB-C5A2-1F67-23FB3EC6A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050" y="2331620"/>
                <a:ext cx="9058275" cy="471924"/>
              </a:xfrm>
              <a:prstGeom prst="rect">
                <a:avLst/>
              </a:prstGeom>
              <a:blipFill>
                <a:blip r:embed="rId3"/>
                <a:stretch>
                  <a:fillRect l="-538" b="-205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25453D8-F8BB-46ED-F709-CEC1286232DE}"/>
              </a:ext>
            </a:extLst>
          </p:cNvPr>
          <p:cNvSpPr txBox="1"/>
          <p:nvPr/>
        </p:nvSpPr>
        <p:spPr>
          <a:xfrm>
            <a:off x="411920" y="1071845"/>
            <a:ext cx="83401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2.1</a:t>
            </a:r>
            <a:r>
              <a:rPr lang="ko-KR" altLang="en-US" sz="2800" b="1" dirty="0">
                <a:solidFill>
                  <a:prstClr val="black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Modular Exponentiation</a:t>
            </a:r>
            <a:r>
              <a:rPr lang="ko-KR" altLang="en-US" sz="2800" dirty="0">
                <a:solidFill>
                  <a:prstClr val="black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을 이용한 주기 찾기</a:t>
            </a:r>
            <a:endParaRPr kumimoji="0" lang="ko-KR" altLang="en-US" sz="2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oulNamsan B" panose="02020603020101020101" pitchFamily="18" charset="-127"/>
              <a:ea typeface="SeoulNamsan B" panose="0202060302010102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AAE2278-95C6-AC21-0CB7-BDF2542D1CA5}"/>
              </a:ext>
            </a:extLst>
          </p:cNvPr>
          <p:cNvCxnSpPr>
            <a:cxnSpLocks/>
          </p:cNvCxnSpPr>
          <p:nvPr/>
        </p:nvCxnSpPr>
        <p:spPr>
          <a:xfrm>
            <a:off x="1063625" y="1537870"/>
            <a:ext cx="396000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DCD1896-2CB1-2D2A-A355-22E985909815}"/>
                  </a:ext>
                </a:extLst>
              </p:cNvPr>
              <p:cNvSpPr txBox="1"/>
              <p:nvPr/>
            </p:nvSpPr>
            <p:spPr>
              <a:xfrm>
                <a:off x="2576512" y="3408862"/>
                <a:ext cx="7743826" cy="4706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defRPr/>
                </a:pPr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ex)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𝑏</m:t>
                    </m:r>
                    <m:r>
                      <a:rPr lang="en-US" altLang="ko-KR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=5, </m:t>
                    </m:r>
                    <m:r>
                      <a:rPr lang="en-US" altLang="ko-KR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𝑒</m:t>
                    </m:r>
                    <m:r>
                      <a:rPr lang="en-US" altLang="ko-KR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=3, </m:t>
                    </m:r>
                    <m:r>
                      <a:rPr lang="en-US" altLang="ko-KR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𝑚</m:t>
                    </m:r>
                    <m:r>
                      <a:rPr lang="en-US" altLang="ko-KR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=13</m:t>
                    </m:r>
                  </m:oMath>
                </a14:m>
                <a:r>
                  <a:rPr lang="ko-KR" altLang="en-US" sz="18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</a:t>
                </a:r>
                <a:r>
                  <a:rPr lang="ko-KR" altLang="en-US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인 경우</a:t>
                </a:r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</m:ctrlPr>
                      </m:sSupPr>
                      <m:e>
                        <m:r>
                          <a:rPr lang="en-US" altLang="ko-KR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  <m:t>5</m:t>
                        </m:r>
                      </m:e>
                      <m:sup>
                        <m:r>
                          <a:rPr lang="en-US" altLang="ko-KR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  <m:t>3</m:t>
                        </m:r>
                      </m:sup>
                    </m:sSup>
                    <m:r>
                      <a:rPr lang="en-US" altLang="ko-KR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mod</m:t>
                    </m:r>
                    <m:r>
                      <a:rPr lang="en-US" altLang="ko-KR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 13=13∗9+8</m:t>
                    </m:r>
                    <m:r>
                      <a:rPr lang="en-US" altLang="ko-KR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ko-KR" altLang="en-US" sz="18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DCD1896-2CB1-2D2A-A355-22E985909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512" y="3408862"/>
                <a:ext cx="7743826" cy="470642"/>
              </a:xfrm>
              <a:prstGeom prst="rect">
                <a:avLst/>
              </a:prstGeom>
              <a:blipFill>
                <a:blip r:embed="rId4"/>
                <a:stretch>
                  <a:fillRect l="-709" b="-220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2A0CB0D-0A75-A19C-9BAB-C7B21EB1E14F}"/>
                  </a:ext>
                </a:extLst>
              </p:cNvPr>
              <p:cNvSpPr txBox="1"/>
              <p:nvPr/>
            </p:nvSpPr>
            <p:spPr>
              <a:xfrm>
                <a:off x="1530349" y="4067125"/>
                <a:ext cx="8356601" cy="8874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lvl="0" indent="-285750">
                  <a:lnSpc>
                    <a:spcPct val="150000"/>
                  </a:lnSpc>
                  <a:buFontTx/>
                  <a:buChar char="-"/>
                  <a:defRPr/>
                </a:pPr>
                <a:r>
                  <a:rPr lang="ko-KR" altLang="en-US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매우 큰 정수도 효율적으로 계산 가능 → 즉</a:t>
                </a:r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, </a:t>
                </a:r>
                <a:r>
                  <a:rPr lang="ko-KR" altLang="en-US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실행 시간 </a:t>
                </a:r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&amp; </a:t>
                </a:r>
                <a:r>
                  <a:rPr lang="ko-KR" altLang="en-US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메모리를 절약할 수 있음</a:t>
                </a:r>
                <a:endParaRPr lang="en-US" altLang="ko-KR" dirty="0">
                  <a:solidFill>
                    <a:prstClr val="black"/>
                  </a:solidFill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  <a:p>
                <a:pPr marL="285750" lvl="0" indent="-285750">
                  <a:lnSpc>
                    <a:spcPct val="150000"/>
                  </a:lnSpc>
                  <a:buFontTx/>
                  <a:buChar char="-"/>
                  <a:defRPr/>
                </a:pPr>
                <a:r>
                  <a:rPr lang="ko-KR" altLang="en-US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이산로그 계산</a:t>
                </a:r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𝑏</m:t>
                    </m:r>
                    <m:r>
                      <a:rPr lang="en-US" altLang="ko-KR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, </m:t>
                    </m:r>
                    <m:r>
                      <a:rPr lang="en-US" altLang="ko-KR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𝑐</m:t>
                    </m:r>
                    <m:r>
                      <a:rPr lang="en-US" altLang="ko-KR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, </m:t>
                    </m:r>
                    <m:r>
                      <a:rPr lang="en-US" altLang="ko-KR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𝑚</m:t>
                    </m:r>
                  </m:oMath>
                </a14:m>
                <a:r>
                  <a:rPr lang="ko-KR" altLang="en-US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으로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𝑒</m:t>
                    </m:r>
                  </m:oMath>
                </a14:m>
                <a:r>
                  <a:rPr lang="ko-KR" altLang="en-US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찾기</a:t>
                </a:r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)</a:t>
                </a:r>
                <a:r>
                  <a:rPr lang="ko-KR" altLang="en-US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은 어려운 것으로 간주됨</a:t>
                </a:r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.</a:t>
                </a:r>
                <a:r>
                  <a:rPr lang="ko-KR" altLang="en-US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</a:t>
                </a:r>
                <a:endParaRPr lang="ko-KR" altLang="en-US" sz="1800" dirty="0">
                  <a:solidFill>
                    <a:prstClr val="black"/>
                  </a:solidFill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2A0CB0D-0A75-A19C-9BAB-C7B21EB1E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349" y="4067125"/>
                <a:ext cx="8356601" cy="887422"/>
              </a:xfrm>
              <a:prstGeom prst="rect">
                <a:avLst/>
              </a:prstGeom>
              <a:blipFill>
                <a:blip r:embed="rId5"/>
                <a:stretch>
                  <a:fillRect l="-584" b="-102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A57FAD9A-8A08-9932-2A88-A1EB5EFDC68E}"/>
              </a:ext>
            </a:extLst>
          </p:cNvPr>
          <p:cNvSpPr txBox="1"/>
          <p:nvPr/>
        </p:nvSpPr>
        <p:spPr>
          <a:xfrm>
            <a:off x="1000124" y="1578928"/>
            <a:ext cx="212209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ko-KR" sz="18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= </a:t>
            </a:r>
            <a:r>
              <a:rPr lang="ko-KR" altLang="en-US" sz="1800" dirty="0" err="1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모듈러</a:t>
            </a:r>
            <a:r>
              <a:rPr lang="ko-KR" altLang="en-US" sz="18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거듭제곱법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947C57D-1E7C-A181-2064-19ACE883BBB5}"/>
              </a:ext>
            </a:extLst>
          </p:cNvPr>
          <p:cNvSpPr/>
          <p:nvPr/>
        </p:nvSpPr>
        <p:spPr>
          <a:xfrm>
            <a:off x="1063624" y="2053050"/>
            <a:ext cx="9750423" cy="3226022"/>
          </a:xfrm>
          <a:prstGeom prst="rect">
            <a:avLst/>
          </a:prstGeom>
          <a:noFill/>
          <a:ln w="1905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E2897D9-11C3-E8DB-164C-BEC3E7F018B9}"/>
                  </a:ext>
                </a:extLst>
              </p:cNvPr>
              <p:cNvSpPr txBox="1"/>
              <p:nvPr/>
            </p:nvSpPr>
            <p:spPr>
              <a:xfrm>
                <a:off x="2375694" y="2907962"/>
                <a:ext cx="7138986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서울남산체 M" panose="02020503020101020101" pitchFamily="18" charset="-127"/>
                        </a:rPr>
                        <m:t>𝑐</m:t>
                      </m:r>
                      <m:r>
                        <a:rPr lang="en-US" altLang="ko-KR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서울남산체 M" panose="02020503020101020101" pitchFamily="18" charset="-127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서울남산체 M" panose="02020503020101020101" pitchFamily="18" charset="-127"/>
                            </a:rPr>
                          </m:ctrlPr>
                        </m:sSupPr>
                        <m:e>
                          <m:r>
                            <a:rPr lang="en-US" altLang="ko-KR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서울남산체 M" panose="02020503020101020101" pitchFamily="18" charset="-127"/>
                            </a:rPr>
                            <m:t>𝑏</m:t>
                          </m:r>
                        </m:e>
                        <m:sup>
                          <m:r>
                            <a:rPr lang="en-US" altLang="ko-KR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서울남산체 M" panose="02020503020101020101" pitchFamily="18" charset="-127"/>
                            </a:rPr>
                            <m:t>𝑒</m:t>
                          </m:r>
                          <m:r>
                            <a:rPr lang="en-US" altLang="ko-KR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서울남산체 M" panose="02020503020101020101" pitchFamily="18" charset="-127"/>
                            </a:rPr>
                            <m:t> 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b="0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서울남산체 M" panose="02020503020101020101" pitchFamily="18" charset="-127"/>
                        </a:rPr>
                        <m:t>mod</m:t>
                      </m:r>
                      <m:r>
                        <a:rPr lang="en-US" altLang="ko-KR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서울남산체 M" panose="02020503020101020101" pitchFamily="18" charset="-127"/>
                        </a:rPr>
                        <m:t> </m:t>
                      </m:r>
                      <m:r>
                        <a:rPr lang="en-US" altLang="ko-KR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서울남산체 M" panose="02020503020101020101" pitchFamily="18" charset="-127"/>
                        </a:rPr>
                        <m:t>𝑚</m:t>
                      </m:r>
                      <m:r>
                        <a:rPr lang="en-US" altLang="ko-KR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서울남산체 M" panose="02020503020101020101" pitchFamily="18" charset="-127"/>
                        </a:rPr>
                        <m:t>    (0≤</m:t>
                      </m:r>
                      <m:r>
                        <a:rPr lang="en-US" altLang="ko-KR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altLang="ko-KR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ko-KR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 dirty="0">
                  <a:solidFill>
                    <a:prstClr val="black"/>
                  </a:solidFill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E2897D9-11C3-E8DB-164C-BEC3E7F01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694" y="2907962"/>
                <a:ext cx="7138986" cy="5078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70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2. Constructions </a:t>
            </a:r>
            <a:r>
              <a:rPr lang="en-US" altLang="ko-KR" sz="2200" b="1" dirty="0">
                <a:solidFill>
                  <a:prstClr val="black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2.1</a:t>
            </a:r>
            <a:r>
              <a:rPr lang="ko-KR" altLang="en-US" sz="2200" b="1" dirty="0">
                <a:solidFill>
                  <a:prstClr val="black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 </a:t>
            </a:r>
            <a:r>
              <a:rPr lang="en-US" altLang="ko-KR" sz="2200" b="1" dirty="0">
                <a:solidFill>
                  <a:prstClr val="black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Modular Exponentiation</a:t>
            </a:r>
            <a:r>
              <a:rPr lang="ko-KR" altLang="en-US" sz="2200" dirty="0">
                <a:solidFill>
                  <a:prstClr val="black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을 이용한 주기 찾기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8" name="Picture 1" descr="page3image9290768">
            <a:extLst>
              <a:ext uri="{FF2B5EF4-FFF2-40B4-BE49-F238E27FC236}">
                <a16:creationId xmlns:a16="http://schemas.microsoft.com/office/drawing/2014/main" id="{4D95AA2F-E000-DDDD-C8F8-2EF68D386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791" y="2016261"/>
            <a:ext cx="4047067" cy="255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02F93D-7B92-0433-F023-7F437352C05C}"/>
                  </a:ext>
                </a:extLst>
              </p:cNvPr>
              <p:cNvSpPr txBox="1"/>
              <p:nvPr/>
            </p:nvSpPr>
            <p:spPr>
              <a:xfrm>
                <a:off x="7131844" y="2060449"/>
                <a:ext cx="4212431" cy="8874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defRPr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𝑅</m:t>
                    </m:r>
                    <m:r>
                      <a:rPr lang="en-US" altLang="ko-KR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: </a:t>
                </a:r>
                <a:r>
                  <a:rPr lang="ko-KR" altLang="en-US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인수분해 하고자 하는 자연수</a:t>
                </a:r>
                <a:endParaRPr lang="en-US" altLang="ko-KR" i="1" dirty="0">
                  <a:solidFill>
                    <a:prstClr val="black"/>
                  </a:solidFill>
                  <a:latin typeface="Cambria Math" panose="02040503050406030204" pitchFamily="18" charset="0"/>
                  <a:ea typeface="서울남산체 M" panose="02020503020101020101" pitchFamily="18" charset="-127"/>
                </a:endParaRPr>
              </a:p>
              <a:p>
                <a:pPr lvl="0">
                  <a:lnSpc>
                    <a:spcPct val="150000"/>
                  </a:lnSpc>
                  <a:defRPr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𝐵</m:t>
                    </m:r>
                  </m:oMath>
                </a14:m>
                <a:r>
                  <a:rPr lang="ko-KR" altLang="en-US" sz="18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𝑅</m:t>
                    </m:r>
                  </m:oMath>
                </a14:m>
                <a:r>
                  <a:rPr lang="ko-KR" altLang="en-US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과 </a:t>
                </a:r>
                <a:r>
                  <a:rPr lang="ko-KR" altLang="en-US" dirty="0" err="1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서로소</a:t>
                </a:r>
                <a:r>
                  <a:rPr lang="ko-KR" altLang="en-US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관계인 난수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(</m:t>
                    </m:r>
                    <m:r>
                      <a:rPr lang="en-US" altLang="ko-KR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0</m:t>
                    </m:r>
                    <m:r>
                      <a:rPr lang="en-US" altLang="ko-KR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ko-KR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altLang="ko-KR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800" dirty="0">
                  <a:solidFill>
                    <a:prstClr val="black"/>
                  </a:solidFill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02F93D-7B92-0433-F023-7F437352C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844" y="2060449"/>
                <a:ext cx="4212431" cy="887422"/>
              </a:xfrm>
              <a:prstGeom prst="rect">
                <a:avLst/>
              </a:prstGeom>
              <a:blipFill>
                <a:blip r:embed="rId4"/>
                <a:stretch>
                  <a:fillRect b="-102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4877553-9E10-B11F-12C1-64CF5700839A}"/>
              </a:ext>
            </a:extLst>
          </p:cNvPr>
          <p:cNvSpPr txBox="1"/>
          <p:nvPr/>
        </p:nvSpPr>
        <p:spPr>
          <a:xfrm>
            <a:off x="4889897" y="3446888"/>
            <a:ext cx="4964906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800" dirty="0">
                <a:solidFill>
                  <a:srgbClr val="00B050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해당 연산</a:t>
            </a:r>
            <a:r>
              <a:rPr lang="ko-KR" altLang="en-US" sz="18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에서 </a:t>
            </a:r>
            <a:r>
              <a:rPr lang="en-US" altLang="ko-KR" sz="18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n-1</a:t>
            </a:r>
            <a:r>
              <a:rPr lang="ko-KR" altLang="en-US" sz="18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개의 </a:t>
            </a:r>
            <a:r>
              <a:rPr lang="en-US" altLang="ko-KR" sz="18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dirty qubit</a:t>
            </a:r>
            <a:r>
              <a:rPr lang="ko-KR" altLang="en-US" sz="18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을 필요로 함</a:t>
            </a:r>
            <a:r>
              <a:rPr lang="en-US" altLang="ko-KR" sz="18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F44B52-93F0-5D80-6B7E-CFDF620CAF1F}"/>
              </a:ext>
            </a:extLst>
          </p:cNvPr>
          <p:cNvSpPr txBox="1"/>
          <p:nvPr/>
        </p:nvSpPr>
        <p:spPr>
          <a:xfrm>
            <a:off x="2404986" y="5292339"/>
            <a:ext cx="74747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[</a:t>
            </a:r>
            <a:r>
              <a:rPr lang="ko-KR" altLang="en-US" sz="14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그림</a:t>
            </a:r>
            <a:r>
              <a:rPr lang="en-US" altLang="ko-KR" sz="14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4] modular exponentiation</a:t>
            </a:r>
            <a:r>
              <a:rPr lang="ko-KR" altLang="en-US" sz="14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이 적용된 </a:t>
            </a:r>
            <a:r>
              <a:rPr lang="en-US" altLang="ko-KR" sz="14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Shor </a:t>
            </a:r>
            <a:r>
              <a:rPr lang="ko-KR" altLang="en-US" sz="14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알고리즘의 주기 찾기 양자 회로</a:t>
            </a:r>
            <a:r>
              <a:rPr lang="en-US" altLang="ko-KR" sz="14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(</a:t>
            </a:r>
            <a:r>
              <a:rPr lang="ko-KR" altLang="en-US" sz="14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상위수준</a:t>
            </a:r>
            <a:r>
              <a:rPr lang="en-US" altLang="ko-KR" sz="14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ver.)</a:t>
            </a:r>
            <a:r>
              <a:rPr lang="ko-KR" altLang="en-US" sz="14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endParaRPr lang="en-US" altLang="ko-KR" sz="1400" dirty="0">
              <a:solidFill>
                <a:prstClr val="black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957563C-4151-9E0E-BF4A-3545349D9A93}"/>
              </a:ext>
            </a:extLst>
          </p:cNvPr>
          <p:cNvSpPr/>
          <p:nvPr/>
        </p:nvSpPr>
        <p:spPr>
          <a:xfrm>
            <a:off x="4138177" y="3376274"/>
            <a:ext cx="5647569" cy="622978"/>
          </a:xfrm>
          <a:prstGeom prst="roundRect">
            <a:avLst/>
          </a:prstGeom>
          <a:noFill/>
          <a:ln w="19050">
            <a:solidFill>
              <a:srgbClr val="ED7D3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9FB679-B152-5193-5BC7-3113CDA42E32}"/>
              </a:ext>
            </a:extLst>
          </p:cNvPr>
          <p:cNvSpPr txBox="1"/>
          <p:nvPr/>
        </p:nvSpPr>
        <p:spPr>
          <a:xfrm>
            <a:off x="1381579" y="3599709"/>
            <a:ext cx="2780334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solidFill>
                  <a:prstClr val="black"/>
                </a:solidFill>
                <a:highlight>
                  <a:srgbClr val="FFFF00"/>
                </a:highlight>
                <a:latin typeface="서울남산체 M" panose="02020503020101020101" pitchFamily="18" charset="-127"/>
                <a:ea typeface="서울남산체 M" panose="02020503020101020101" pitchFamily="18" charset="-127"/>
              </a:rPr>
              <a:t>노란색</a:t>
            </a:r>
            <a:r>
              <a:rPr lang="en-US" altLang="ko-KR" dirty="0">
                <a:solidFill>
                  <a:prstClr val="black"/>
                </a:solidFill>
                <a:highlight>
                  <a:srgbClr val="FFFF00"/>
                </a:highlight>
                <a:latin typeface="서울남산체 M" panose="02020503020101020101" pitchFamily="18" charset="-127"/>
                <a:ea typeface="서울남산체 M" panose="02020503020101020101" pitchFamily="18" charset="-127"/>
              </a:rPr>
              <a:t>_</a:t>
            </a:r>
            <a:r>
              <a:rPr lang="ko-KR" altLang="en-US" dirty="0">
                <a:solidFill>
                  <a:prstClr val="black"/>
                </a:solidFill>
                <a:highlight>
                  <a:srgbClr val="FFFF00"/>
                </a:highlight>
                <a:latin typeface="서울남산체 M" panose="02020503020101020101" pitchFamily="18" charset="-127"/>
                <a:ea typeface="서울남산체 M" panose="02020503020101020101" pitchFamily="18" charset="-127"/>
              </a:rPr>
              <a:t>삼각형</a:t>
            </a:r>
            <a:endParaRPr lang="en-US" altLang="ko-KR" dirty="0">
              <a:solidFill>
                <a:prstClr val="black"/>
              </a:solidFill>
              <a:highlight>
                <a:srgbClr val="FFFF00"/>
              </a:highlight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개수가 충분치 않은 경우</a:t>
            </a:r>
            <a:endParaRPr lang="en-US" altLang="ko-KR" sz="1800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1A831B9-6F97-D996-9AA7-8D73A5B57140}"/>
              </a:ext>
            </a:extLst>
          </p:cNvPr>
          <p:cNvSpPr/>
          <p:nvPr/>
        </p:nvSpPr>
        <p:spPr>
          <a:xfrm>
            <a:off x="4138177" y="4062931"/>
            <a:ext cx="5647569" cy="572899"/>
          </a:xfrm>
          <a:prstGeom prst="roundRect">
            <a:avLst/>
          </a:prstGeom>
          <a:noFill/>
          <a:ln w="19050">
            <a:solidFill>
              <a:srgbClr val="2E75B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FB251A-CD26-5EC1-3D8D-05E53DEE03F4}"/>
              </a:ext>
            </a:extLst>
          </p:cNvPr>
          <p:cNvSpPr txBox="1"/>
          <p:nvPr/>
        </p:nvSpPr>
        <p:spPr>
          <a:xfrm>
            <a:off x="4889897" y="4061888"/>
            <a:ext cx="4964906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800" dirty="0">
                <a:solidFill>
                  <a:srgbClr val="00B050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해당 연산</a:t>
            </a:r>
            <a:r>
              <a:rPr lang="ko-KR" altLang="en-US" sz="18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에서 </a:t>
            </a:r>
            <a:r>
              <a:rPr lang="en-US" altLang="ko-KR" sz="18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1</a:t>
            </a:r>
            <a:r>
              <a:rPr lang="ko-KR" altLang="en-US" sz="18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개의 </a:t>
            </a:r>
            <a:r>
              <a:rPr lang="en-US" altLang="ko-KR" sz="18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clean qubit</a:t>
            </a:r>
            <a:r>
              <a:rPr lang="ko-KR" altLang="en-US" sz="18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을 필요로 함</a:t>
            </a:r>
            <a:r>
              <a:rPr lang="en-US" altLang="ko-KR" sz="18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9D7B8B-312D-EBAE-9986-4349F5B33B57}"/>
              </a:ext>
            </a:extLst>
          </p:cNvPr>
          <p:cNvSpPr/>
          <p:nvPr/>
        </p:nvSpPr>
        <p:spPr>
          <a:xfrm>
            <a:off x="4326677" y="2705053"/>
            <a:ext cx="531073" cy="555773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8204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2. Constructions </a:t>
            </a:r>
            <a:r>
              <a:rPr lang="en-US" altLang="ko-KR" sz="2200" b="1" dirty="0">
                <a:solidFill>
                  <a:prstClr val="black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2.1</a:t>
            </a:r>
            <a:r>
              <a:rPr lang="ko-KR" altLang="en-US" sz="2200" b="1" dirty="0">
                <a:solidFill>
                  <a:prstClr val="black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 </a:t>
            </a:r>
            <a:r>
              <a:rPr lang="en-US" altLang="ko-KR" sz="2200" b="1" dirty="0">
                <a:solidFill>
                  <a:prstClr val="black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Modular Exponentiation</a:t>
            </a:r>
            <a:r>
              <a:rPr lang="ko-KR" altLang="en-US" sz="2200" dirty="0">
                <a:solidFill>
                  <a:prstClr val="black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을 이용한 주기 찾기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8" name="Picture 1" descr="page3image9290768">
            <a:extLst>
              <a:ext uri="{FF2B5EF4-FFF2-40B4-BE49-F238E27FC236}">
                <a16:creationId xmlns:a16="http://schemas.microsoft.com/office/drawing/2014/main" id="{4D95AA2F-E000-DDDD-C8F8-2EF68D386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741" y="1254261"/>
            <a:ext cx="4047067" cy="255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7290DF-57CE-41C4-6F7C-0A158C802078}"/>
                  </a:ext>
                </a:extLst>
              </p:cNvPr>
              <p:cNvSpPr txBox="1"/>
              <p:nvPr/>
            </p:nvSpPr>
            <p:spPr>
              <a:xfrm>
                <a:off x="871121" y="3984734"/>
                <a:ext cx="10906955" cy="263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defRPr/>
                </a:pPr>
                <a:r>
                  <a:rPr lang="en-US" altLang="ko-KR" sz="18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[STEP1] Hadamard 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게이트를 통해 중첩 상태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altLang="ko-KR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altLang="ko-KR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서울남산체 M" panose="02020503020101020101" pitchFamily="18" charset="-12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altLang="ko-KR" b="0" i="1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ko-KR" sz="18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준비  </a:t>
                </a:r>
                <a14:m>
                  <m:oMath xmlns:m="http://schemas.openxmlformats.org/officeDocument/2006/math">
                    <m:r>
                      <a:rPr lang="en-US" altLang="ko-KR" b="0" i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( </m:t>
                    </m:r>
                    <m:d>
                      <m:dPr>
                        <m:begChr m:val="|"/>
                        <m:endChr m:val=""/>
                        <m:ctrlPr>
                          <a:rPr lang="en-US" altLang="ko-KR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altLang="ko-KR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서울남산체 M" panose="02020503020101020101" pitchFamily="18" charset="-12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altLang="ko-KR" b="0" i="1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ko-KR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ko-KR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서울남산체 M" panose="02020503020101020101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서울남산체 M" panose="02020503020101020101" pitchFamily="18" charset="-127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ko-KR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서울남산체 M" panose="02020503020101020101" pitchFamily="18" charset="-127"/>
                              </a:rPr>
                              <m:t>−</m:t>
                            </m:r>
                            <m:r>
                              <a:rPr lang="en-US" altLang="ko-KR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서울남산체 M" panose="02020503020101020101" pitchFamily="18" charset="-127"/>
                              </a:rPr>
                              <m:t>𝑛</m:t>
                            </m:r>
                          </m:sup>
                        </m:sSup>
                      </m:e>
                    </m:rad>
                    <m:nary>
                      <m:naryPr>
                        <m:chr m:val="∑"/>
                        <m:limLoc m:val="subSup"/>
                        <m:ctrlPr>
                          <a:rPr lang="en-US" altLang="ko-KR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  <m:t>𝑘</m:t>
                        </m:r>
                        <m:r>
                          <a:rPr lang="en-US" altLang="ko-KR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altLang="ko-KR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서울남산체 M" panose="02020503020101020101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서울남산체 M" panose="02020503020101020101" pitchFamily="18" charset="-127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ko-KR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서울남산체 M" panose="02020503020101020101" pitchFamily="18" charset="-127"/>
                              </a:rPr>
                              <m:t>−</m:t>
                            </m:r>
                            <m:r>
                              <a:rPr lang="en-US" altLang="ko-KR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서울남산체 M" panose="02020503020101020101" pitchFamily="18" charset="-127"/>
                              </a:rPr>
                              <m:t>𝑛</m:t>
                            </m:r>
                          </m:sup>
                        </m:sSup>
                      </m:sup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altLang="ko-KR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서울남산체 M" panose="02020503020101020101" pitchFamily="18" charset="-127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ko-KR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  <m:t>𝑘</m:t>
                                </m:r>
                              </m:e>
                            </m:d>
                          </m:e>
                        </m:d>
                      </m:e>
                    </m:nary>
                    <m:r>
                      <a:rPr lang="en-US" altLang="ko-KR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 )</m:t>
                    </m:r>
                  </m:oMath>
                </a14:m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</a:t>
                </a:r>
                <a:endParaRPr lang="en-US" altLang="ko-KR" sz="1800" dirty="0">
                  <a:solidFill>
                    <a:prstClr val="black"/>
                  </a:solidFill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  <a:p>
                <a:pPr lvl="0">
                  <a:lnSpc>
                    <a:spcPct val="150000"/>
                  </a:lnSpc>
                  <a:defRPr/>
                </a:pPr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[STEP2] </a:t>
                </a:r>
                <a:r>
                  <a:rPr lang="ko-KR" altLang="en-US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지수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𝐴</m:t>
                    </m:r>
                  </m:oMath>
                </a14:m>
                <a:r>
                  <a:rPr lang="ko-KR" altLang="en-US" dirty="0" err="1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를</a:t>
                </a:r>
                <a:r>
                  <a:rPr lang="ko-KR" altLang="en-US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입력으로 하여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altLang="ko-KR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p>
                    </m:sSup>
                    <m:r>
                      <a:rPr lang="en-US" altLang="ko-KR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altLang="ko-KR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ko-KR" sz="18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계산 </a:t>
                </a:r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→ </a:t>
                </a:r>
                <a:r>
                  <a:rPr lang="ko-KR" altLang="en-US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위상</a:t>
                </a:r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(phase)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ko-KR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  <m:t>𝑠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  <m:t>𝑙</m:t>
                        </m:r>
                      </m:den>
                    </m:f>
                  </m:oMath>
                </a14:m>
                <a:r>
                  <a:rPr lang="ko-KR" altLang="en-US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추정</a:t>
                </a:r>
                <a14:m>
                  <m:oMath xmlns:m="http://schemas.openxmlformats.org/officeDocument/2006/math">
                    <m:r>
                      <a:rPr lang="en-US" altLang="ko-KR" b="0" i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  </m:t>
                    </m:r>
                    <m:r>
                      <a:rPr lang="en-US" altLang="ko-KR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 </m:t>
                    </m:r>
                    <m:d>
                      <m:dPr>
                        <m:begChr m:val="|"/>
                        <m:endChr m:val=""/>
                        <m:ctrlPr>
                          <a:rPr lang="en-US" altLang="ko-KR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altLang="ko-KR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서울남산체 M" panose="02020503020101020101" pitchFamily="18" charset="-12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altLang="ko-KR" b="0" i="1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  <m:t>1,</m:t>
                                </m:r>
                                <m:r>
                                  <a:rPr lang="en-US" altLang="ko-KR" b="0" i="1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ko-KR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ko-KR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서울남산체 M" panose="02020503020101020101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서울남산체 M" panose="02020503020101020101" pitchFamily="18" charset="-127"/>
                              </a:rPr>
                              <m:t>𝑙</m:t>
                            </m:r>
                            <m:r>
                              <a:rPr lang="en-US" altLang="ko-KR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서울남산체 M" panose="02020503020101020101" pitchFamily="18" charset="-127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ko-KR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서울남산체 M" panose="02020503020101020101" pitchFamily="18" charset="-127"/>
                              </a:rPr>
                              <m:t>−</m:t>
                            </m:r>
                            <m:r>
                              <a:rPr lang="en-US" altLang="ko-KR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서울남산체 M" panose="02020503020101020101" pitchFamily="18" charset="-127"/>
                              </a:rPr>
                              <m:t>𝑛</m:t>
                            </m:r>
                          </m:sup>
                        </m:sSup>
                      </m:e>
                    </m:rad>
                    <m:nary>
                      <m:naryPr>
                        <m:chr m:val="∑"/>
                        <m:limLoc m:val="subSup"/>
                        <m:ctrlPr>
                          <a:rPr lang="en-US" altLang="ko-KR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  <m:t>𝑘</m:t>
                        </m:r>
                        <m:r>
                          <a:rPr lang="en-US" altLang="ko-KR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  <m:t>=0</m:t>
                        </m:r>
                      </m:sub>
                      <m:sup>
                        <m:r>
                          <a:rPr lang="en-US" altLang="ko-KR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sSup>
                          <m:sSupPr>
                            <m:ctrlPr>
                              <a:rPr lang="en-US" altLang="ko-KR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ko-KR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ko-KR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US" altLang="ko-KR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서울남산체 M" panose="02020503020101020101" pitchFamily="18" charset="-127"/>
                              </a:rPr>
                              <m:t>/</m:t>
                            </m:r>
                            <m:r>
                              <a:rPr lang="en-US" altLang="ko-KR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서울남산체 M" panose="02020503020101020101" pitchFamily="18" charset="-127"/>
                              </a:rPr>
                              <m:t>𝑙</m:t>
                            </m:r>
                            <m:r>
                              <a:rPr lang="en-US" altLang="ko-KR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sup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altLang="ko-KR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서울남산체 M" panose="02020503020101020101" pitchFamily="18" charset="-127"/>
                              </a:rPr>
                            </m:ctrlPr>
                          </m:dPr>
                          <m:e>
                            <m:r>
                              <a:rPr lang="en-US" altLang="ko-KR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서울남산체 M" panose="02020503020101020101" pitchFamily="18" charset="-127"/>
                              </a:rPr>
                              <m:t>𝑙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ko-KR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  <m:t>𝑘</m:t>
                                </m:r>
                                <m:r>
                                  <a:rPr lang="en-US" altLang="ko-KR" b="0" i="1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  <m:t>+</m:t>
                                </m:r>
                                <m:r>
                                  <a:rPr lang="en-US" altLang="ko-KR" b="0" i="1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en-US" altLang="ko-KR" sz="18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defRPr/>
                </a:pPr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[STEP3]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8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  <m:t>QFT</m:t>
                        </m:r>
                      </m:e>
                      <m:sup>
                        <m:r>
                          <a:rPr lang="en-US" altLang="ko-KR" sz="18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altLang="ko-KR" sz="18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(</a:t>
                </a:r>
                <a:r>
                  <a:rPr lang="ko-KR" altLang="en-US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역 </a:t>
                </a:r>
                <a:r>
                  <a:rPr lang="ko-KR" altLang="en-US" dirty="0" err="1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양자푸리에</a:t>
                </a:r>
                <a:r>
                  <a:rPr lang="ko-KR" altLang="en-US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변환</a:t>
                </a:r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)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적용</a:t>
                </a:r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→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ko-KR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서울남산체 M" panose="02020503020101020101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서울남산체 M" panose="02020503020101020101" pitchFamily="18" charset="-127"/>
                              </a:rPr>
                              <m:t>𝑙</m:t>
                            </m:r>
                          </m:e>
                          <m:sup>
                            <m:r>
                              <a:rPr lang="en-US" altLang="ko-KR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서울남산체 M" panose="02020503020101020101" pitchFamily="18" charset="-127"/>
                              </a:rPr>
                              <m:t>−</m:t>
                            </m:r>
                            <m:r>
                              <a:rPr lang="en-US" altLang="ko-KR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서울남산체 M" panose="02020503020101020101" pitchFamily="18" charset="-127"/>
                              </a:rPr>
                              <m:t>1</m:t>
                            </m:r>
                          </m:sup>
                        </m:sSup>
                      </m:e>
                    </m:rad>
                    <m:nary>
                      <m:naryPr>
                        <m:chr m:val="∑"/>
                        <m:limLoc m:val="subSup"/>
                        <m:ctrlPr>
                          <a:rPr lang="en-US" altLang="ko-KR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altLang="ko-KR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  <m:t>𝑠</m:t>
                        </m:r>
                        <m:r>
                          <a:rPr lang="en-US" altLang="ko-KR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  <m:t>=0</m:t>
                        </m:r>
                      </m:sub>
                      <m:sup>
                        <m:r>
                          <a:rPr lang="en-US" altLang="ko-KR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  <m:t>𝑙</m:t>
                        </m:r>
                        <m:r>
                          <a:rPr lang="en-US" altLang="ko-KR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  <m:t>−1</m:t>
                        </m:r>
                      </m:sup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altLang="ko-KR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서울남산체 M" panose="02020503020101020101" pitchFamily="18" charset="-127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ko-KR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  <m:t>𝑠</m:t>
                                </m:r>
                                <m:r>
                                  <a:rPr lang="en-US" altLang="ko-KR" b="0" i="1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  <m:t>/</m:t>
                                </m:r>
                                <m:r>
                                  <a:rPr lang="en-US" altLang="ko-KR" b="0" i="1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  <m:t>𝑙</m:t>
                                </m:r>
                              </m:e>
                            </m:d>
                          </m:e>
                        </m:d>
                        <m:d>
                          <m:dPr>
                            <m:begChr m:val="|"/>
                            <m:endChr m:val=""/>
                            <m:ctrlPr>
                              <a:rPr lang="en-US" altLang="ko-KR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서울남산체 M" panose="02020503020101020101" pitchFamily="18" charset="-127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ko-KR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서울남산체 M" panose="02020503020101020101" pitchFamily="18" charset="-127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 dirty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서울남산체 M" panose="02020503020101020101" pitchFamily="18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dirty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서울남산체 M" panose="02020503020101020101" pitchFamily="18" charset="-127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b="0" i="1" dirty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서울남산체 M" panose="02020503020101020101" pitchFamily="18" charset="-127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altLang="ko-KR" sz="1800" dirty="0">
                  <a:solidFill>
                    <a:prstClr val="black"/>
                  </a:solidFill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  <a:p>
                <a:pPr lvl="0">
                  <a:lnSpc>
                    <a:spcPct val="200000"/>
                  </a:lnSpc>
                  <a:defRPr/>
                </a:pPr>
                <a:r>
                  <a:rPr lang="en-US" altLang="ko-KR" sz="18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[STEP4] 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관측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(measure)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</a:t>
                </a:r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→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𝑠</m:t>
                    </m:r>
                    <m:r>
                      <a:rPr lang="en-US" altLang="ko-KR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/</m:t>
                    </m:r>
                    <m:r>
                      <a:rPr lang="en-US" altLang="ko-KR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𝑙</m:t>
                    </m:r>
                  </m:oMath>
                </a14:m>
                <a:r>
                  <a:rPr lang="en-US" altLang="ko-KR" sz="18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구함</a:t>
                </a:r>
                <a:endParaRPr lang="en-US" altLang="ko-KR" sz="1800" dirty="0">
                  <a:solidFill>
                    <a:prstClr val="black"/>
                  </a:solidFill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  <a:p>
                <a:pPr lvl="0">
                  <a:lnSpc>
                    <a:spcPct val="200000"/>
                  </a:lnSpc>
                  <a:defRPr/>
                </a:pPr>
                <a:r>
                  <a:rPr lang="en-US" altLang="ko-KR" sz="18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[STEP5] </a:t>
                </a:r>
                <a:r>
                  <a:rPr lang="ko-KR" altLang="en-US" sz="1800" dirty="0" err="1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연속분수알고리즘을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적용하여 주기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𝑙</m:t>
                    </m:r>
                  </m:oMath>
                </a14:m>
                <a:r>
                  <a:rPr lang="ko-KR" altLang="en-US" sz="18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찾음</a:t>
                </a:r>
                <a:r>
                  <a:rPr lang="ko-KR" altLang="en-US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</a:t>
                </a:r>
                <a:endParaRPr lang="en-US" altLang="ko-KR" sz="1800" dirty="0">
                  <a:solidFill>
                    <a:prstClr val="black"/>
                  </a:solidFill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7290DF-57CE-41C4-6F7C-0A158C802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121" y="3984734"/>
                <a:ext cx="10906955" cy="2639441"/>
              </a:xfrm>
              <a:prstGeom prst="rect">
                <a:avLst/>
              </a:prstGeom>
              <a:blipFill>
                <a:blip r:embed="rId4"/>
                <a:stretch>
                  <a:fillRect l="-503" t="-11778" r="-2963" b="-30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02F93D-7B92-0433-F023-7F437352C05C}"/>
                  </a:ext>
                </a:extLst>
              </p:cNvPr>
              <p:cNvSpPr txBox="1"/>
              <p:nvPr/>
            </p:nvSpPr>
            <p:spPr>
              <a:xfrm>
                <a:off x="6379369" y="1254261"/>
                <a:ext cx="4212431" cy="8874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defRPr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𝑅</m:t>
                    </m:r>
                    <m:r>
                      <a:rPr lang="en-US" altLang="ko-KR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: </a:t>
                </a:r>
                <a:r>
                  <a:rPr lang="ko-KR" altLang="en-US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인수분해 하고자 하는 자연수</a:t>
                </a:r>
                <a:endParaRPr lang="en-US" altLang="ko-KR" i="1" dirty="0">
                  <a:solidFill>
                    <a:prstClr val="black"/>
                  </a:solidFill>
                  <a:latin typeface="Cambria Math" panose="02040503050406030204" pitchFamily="18" charset="0"/>
                  <a:ea typeface="서울남산체 M" panose="02020503020101020101" pitchFamily="18" charset="-127"/>
                </a:endParaRPr>
              </a:p>
              <a:p>
                <a:pPr lvl="0">
                  <a:lnSpc>
                    <a:spcPct val="150000"/>
                  </a:lnSpc>
                  <a:defRPr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𝐵</m:t>
                    </m:r>
                  </m:oMath>
                </a14:m>
                <a:r>
                  <a:rPr lang="ko-KR" altLang="en-US" sz="18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𝑅</m:t>
                    </m:r>
                  </m:oMath>
                </a14:m>
                <a:r>
                  <a:rPr lang="ko-KR" altLang="en-US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과 </a:t>
                </a:r>
                <a:r>
                  <a:rPr lang="ko-KR" altLang="en-US" dirty="0" err="1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서로소</a:t>
                </a:r>
                <a:r>
                  <a:rPr lang="ko-KR" altLang="en-US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관계인 난수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(</m:t>
                    </m:r>
                    <m:r>
                      <a:rPr lang="en-US" altLang="ko-KR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0</m:t>
                    </m:r>
                    <m:r>
                      <a:rPr lang="en-US" altLang="ko-KR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ko-KR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altLang="ko-KR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800" dirty="0">
                  <a:solidFill>
                    <a:prstClr val="black"/>
                  </a:solidFill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02F93D-7B92-0433-F023-7F437352C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369" y="1254261"/>
                <a:ext cx="4212431" cy="887422"/>
              </a:xfrm>
              <a:prstGeom prst="rect">
                <a:avLst/>
              </a:prstGeom>
              <a:blipFill>
                <a:blip r:embed="rId5"/>
                <a:stretch>
                  <a:fillRect b="-110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877553-9E10-B11F-12C1-64CF5700839A}"/>
                  </a:ext>
                </a:extLst>
              </p:cNvPr>
              <p:cNvSpPr txBox="1"/>
              <p:nvPr/>
            </p:nvSpPr>
            <p:spPr>
              <a:xfrm>
                <a:off x="6379369" y="2241780"/>
                <a:ext cx="5504259" cy="888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defRPr/>
                </a:pPr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Unitary operator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𝑼</m:t>
                    </m:r>
                  </m:oMath>
                </a14:m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: </a:t>
                </a:r>
                <a14:m>
                  <m:oMath xmlns:m="http://schemas.openxmlformats.org/officeDocument/2006/math">
                    <m:r>
                      <a:rPr kumimoji="1" lang="en-US" altLang="ko-Kore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𝑼</m:t>
                    </m:r>
                    <m:d>
                      <m:dPr>
                        <m:begChr m:val=""/>
                        <m:endChr m:val="⟩"/>
                        <m:ctrlPr>
                          <a:rPr kumimoji="1" lang="ko-Kore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ko-Kore-KR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kumimoji="1" lang="en-US" altLang="ko-Kore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"/>
                        <m:endChr m:val="⟩"/>
                        <m:ctrlPr>
                          <a:rPr kumimoji="1" lang="ko-Kore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kumimoji="1" lang="en-US" altLang="ko-Kore-KR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chemeClr val="tx1"/>
                            </a:solidFill>
                            <a:latin typeface="Calibri" panose="020F0502020204030204"/>
                            <a:ea typeface="맑은 고딕" panose="020B0503020000020004" pitchFamily="34" charset="-127"/>
                          </a:rPr>
                          <m:t>mod</m:t>
                        </m:r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chemeClr val="tx1"/>
                            </a:solidFill>
                            <a:latin typeface="Calibri" panose="020F0502020204030204"/>
                            <a:ea typeface="맑은 고딕" panose="020B0503020000020004" pitchFamily="34" charset="-127"/>
                          </a:rPr>
                          <m:t> </m:t>
                        </m:r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endParaRPr lang="en-US" altLang="ko-KR" dirty="0">
                  <a:solidFill>
                    <a:prstClr val="black"/>
                  </a:solidFill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  <a:p>
                <a:pPr lvl="0">
                  <a:lnSpc>
                    <a:spcPct val="150000"/>
                  </a:lnSpc>
                  <a:defRPr/>
                </a:pPr>
                <a:r>
                  <a:rPr lang="ko-KR" altLang="en-US" sz="18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각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𝑼</m:t>
                    </m:r>
                    <m:r>
                      <a:rPr lang="en-US" altLang="ko-KR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 </m:t>
                    </m:r>
                  </m:oMath>
                </a14:m>
                <a:r>
                  <a:rPr lang="ko-KR" altLang="en-US" sz="18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의 위상을 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n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번 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shift 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해</a:t>
                </a:r>
                <a:r>
                  <a:rPr lang="ko-KR" altLang="en-US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가면서 추정 </a:t>
                </a:r>
                <a:r>
                  <a:rPr lang="en-US" altLang="ko-KR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→ </a:t>
                </a:r>
                <a:r>
                  <a:rPr lang="ko-KR" altLang="en-US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정확도 높임</a:t>
                </a:r>
                <a:endParaRPr lang="en-US" altLang="ko-KR" sz="1800" dirty="0">
                  <a:solidFill>
                    <a:prstClr val="black"/>
                  </a:solidFill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877553-9E10-B11F-12C1-64CF57008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369" y="2241780"/>
                <a:ext cx="5504259" cy="888705"/>
              </a:xfrm>
              <a:prstGeom prst="rect">
                <a:avLst/>
              </a:prstGeom>
              <a:blipFill>
                <a:blip r:embed="rId6"/>
                <a:stretch>
                  <a:fillRect l="-886" t="-39041" b="-29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97163098-3B4F-AF0F-FDB5-DC962C0DD18C}"/>
              </a:ext>
            </a:extLst>
          </p:cNvPr>
          <p:cNvSpPr txBox="1"/>
          <p:nvPr/>
        </p:nvSpPr>
        <p:spPr>
          <a:xfrm>
            <a:off x="4149273" y="3411835"/>
            <a:ext cx="25563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추정된 최종 위상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(phase)</a:t>
            </a:r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8372910-FA1D-8D6C-0C96-366CBBEEFC0C}"/>
              </a:ext>
            </a:extLst>
          </p:cNvPr>
          <p:cNvSpPr/>
          <p:nvPr/>
        </p:nvSpPr>
        <p:spPr>
          <a:xfrm>
            <a:off x="3349023" y="3293726"/>
            <a:ext cx="3432777" cy="572899"/>
          </a:xfrm>
          <a:prstGeom prst="roundRect">
            <a:avLst/>
          </a:prstGeom>
          <a:noFill/>
          <a:ln w="19050">
            <a:solidFill>
              <a:srgbClr val="2E75B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6D66E6E-3C01-8FAA-762A-2FC092936DFE}"/>
              </a:ext>
            </a:extLst>
          </p:cNvPr>
          <p:cNvSpPr/>
          <p:nvPr/>
        </p:nvSpPr>
        <p:spPr>
          <a:xfrm>
            <a:off x="3532927" y="1941880"/>
            <a:ext cx="553298" cy="555773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40DBDF0-275F-CC52-0D3E-D8291A8D8AF9}"/>
              </a:ext>
            </a:extLst>
          </p:cNvPr>
          <p:cNvSpPr/>
          <p:nvPr/>
        </p:nvSpPr>
        <p:spPr>
          <a:xfrm>
            <a:off x="6324599" y="2277869"/>
            <a:ext cx="5455481" cy="93039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936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theme/theme1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ryptoCraft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1283</TotalTime>
  <Words>746</Words>
  <Application>Microsoft Office PowerPoint</Application>
  <PresentationFormat>와이드스크린</PresentationFormat>
  <Paragraphs>84</Paragraphs>
  <Slides>12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12</vt:i4>
      </vt:variant>
    </vt:vector>
  </HeadingPairs>
  <TitlesOfParts>
    <vt:vector size="23" baseType="lpstr">
      <vt:lpstr>서울남산체 M</vt:lpstr>
      <vt:lpstr>SEOULNAMSAN B</vt:lpstr>
      <vt:lpstr>Calibri</vt:lpstr>
      <vt:lpstr>맑은 고딕</vt:lpstr>
      <vt:lpstr>서울남산체 B</vt:lpstr>
      <vt:lpstr>서울남산체 EB</vt:lpstr>
      <vt:lpstr>서울남산체 L</vt:lpstr>
      <vt:lpstr>Arial</vt:lpstr>
      <vt:lpstr>Cambria Math</vt:lpstr>
      <vt:lpstr>제목 테마</vt:lpstr>
      <vt:lpstr>CryptoCraft 테마</vt:lpstr>
      <vt:lpstr>논문 리뷰 Factoring with n+2 clean qubits and n-1 dirty qubits (1)</vt:lpstr>
      <vt:lpstr>0. Objective</vt:lpstr>
      <vt:lpstr>1. Introduction</vt:lpstr>
      <vt:lpstr>1. Introduction</vt:lpstr>
      <vt:lpstr>1. Introduction</vt:lpstr>
      <vt:lpstr>2. Constructions</vt:lpstr>
      <vt:lpstr>2. Constructions</vt:lpstr>
      <vt:lpstr>2. Constructions 2.1 Modular Exponentiation을 이용한 주기 찾기</vt:lpstr>
      <vt:lpstr>2. Constructions 2.1 Modular Exponentiation을 이용한 주기 찾기</vt:lpstr>
      <vt:lpstr>2. Constructions 2.1 Modular Exponentiation을 이용한 주기 찾기</vt:lpstr>
      <vt:lpstr>2. Constructions 2.1 Modular Exponentiation을 이용한 주기 찾기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HD;양유진</dc:creator>
  <cp:lastModifiedBy>양유진</cp:lastModifiedBy>
  <cp:revision>104</cp:revision>
  <dcterms:created xsi:type="dcterms:W3CDTF">2019-03-05T04:29:07Z</dcterms:created>
  <dcterms:modified xsi:type="dcterms:W3CDTF">2022-10-10T17:30:45Z</dcterms:modified>
</cp:coreProperties>
</file>